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  <a:srgbClr val="6E56D2"/>
    <a:srgbClr val="D6A300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73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04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43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64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54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71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71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8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23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9AFC-4558-4807-AC72-BEFB53CA6D32}" type="datetimeFigureOut">
              <a:rPr lang="de-DE" smtClean="0"/>
              <a:t>24.10.2016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5E5C-757A-4767-BAA2-45722AF69B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63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5" Type="http://schemas.openxmlformats.org/officeDocument/2006/relationships/image" Target="../media/image13.jpg"/><Relationship Id="rId10" Type="http://schemas.openxmlformats.org/officeDocument/2006/relationships/image" Target="../media/image11.jpg"/><Relationship Id="rId4" Type="http://schemas.openxmlformats.org/officeDocument/2006/relationships/image" Target="../media/image6.gif"/><Relationship Id="rId9" Type="http://schemas.microsoft.com/office/2007/relationships/hdphoto" Target="../media/hdphoto1.wdp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12" Type="http://schemas.openxmlformats.org/officeDocument/2006/relationships/image" Target="../media/image3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png"/><Relationship Id="rId4" Type="http://schemas.openxmlformats.org/officeDocument/2006/relationships/image" Target="../media/image23.gif"/><Relationship Id="rId9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726" y="2307030"/>
            <a:ext cx="2286548" cy="2243941"/>
          </a:xfrm>
          <a:prstGeom prst="rect">
            <a:avLst/>
          </a:prstGeom>
        </p:spPr>
      </p:pic>
      <p:grpSp>
        <p:nvGrpSpPr>
          <p:cNvPr id="120" name="Gruppieren 119"/>
          <p:cNvGrpSpPr/>
          <p:nvPr/>
        </p:nvGrpSpPr>
        <p:grpSpPr>
          <a:xfrm>
            <a:off x="4940708" y="2619578"/>
            <a:ext cx="2310584" cy="1618845"/>
            <a:chOff x="145373" y="2246962"/>
            <a:chExt cx="2310584" cy="1618845"/>
          </a:xfrm>
        </p:grpSpPr>
        <p:pic>
          <p:nvPicPr>
            <p:cNvPr id="117" name="Grafik 1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6" y="2246962"/>
              <a:ext cx="1066800" cy="1047750"/>
            </a:xfrm>
            <a:prstGeom prst="rect">
              <a:avLst/>
            </a:prstGeom>
          </p:spPr>
        </p:pic>
        <p:pic>
          <p:nvPicPr>
            <p:cNvPr id="119" name="Grafik 1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373" y="3195189"/>
              <a:ext cx="2310584" cy="670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4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/>
          <p:nvPr/>
        </p:nvGrpSpPr>
        <p:grpSpPr>
          <a:xfrm>
            <a:off x="296937" y="254924"/>
            <a:ext cx="1825167" cy="1620000"/>
            <a:chOff x="675862" y="358062"/>
            <a:chExt cx="1825167" cy="162000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862" y="711253"/>
              <a:ext cx="667733" cy="1258420"/>
            </a:xfrm>
            <a:prstGeom prst="rect">
              <a:avLst/>
            </a:prstGeom>
          </p:spPr>
        </p:pic>
        <p:pic>
          <p:nvPicPr>
            <p:cNvPr id="6" name="Grafik 5" descr="Is Plant Advice on the Internet Always Good Advice? (2015)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725" y="660222"/>
              <a:ext cx="1094484" cy="1015681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735408" y="358062"/>
              <a:ext cx="1731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Themenangebot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701029" y="358062"/>
              <a:ext cx="1800000" cy="16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748682" y="254924"/>
            <a:ext cx="1883890" cy="1620000"/>
            <a:chOff x="3317692" y="358062"/>
            <a:chExt cx="1883890" cy="1620000"/>
          </a:xfrm>
        </p:grpSpPr>
        <p:pic>
          <p:nvPicPr>
            <p:cNvPr id="14" name="Grafik 13" descr="Entscheidungzur Vergabe der Dienstleistungenvorbereit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683" y="1032999"/>
              <a:ext cx="1248899" cy="936674"/>
            </a:xfrm>
            <a:prstGeom prst="rect">
              <a:avLst/>
            </a:prstGeom>
          </p:spPr>
        </p:pic>
        <p:grpSp>
          <p:nvGrpSpPr>
            <p:cNvPr id="23" name="Gruppieren 22"/>
            <p:cNvGrpSpPr/>
            <p:nvPr/>
          </p:nvGrpSpPr>
          <p:grpSpPr>
            <a:xfrm>
              <a:off x="3317692" y="358062"/>
              <a:ext cx="1800000" cy="1620000"/>
              <a:chOff x="3317692" y="358062"/>
              <a:chExt cx="1800000" cy="1620000"/>
            </a:xfrm>
          </p:grpSpPr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89405" y="711253"/>
                <a:ext cx="667733" cy="1258420"/>
              </a:xfrm>
              <a:prstGeom prst="rect">
                <a:avLst/>
              </a:prstGeom>
            </p:spPr>
          </p:pic>
          <p:sp>
            <p:nvSpPr>
              <p:cNvPr id="21" name="Textfeld 20"/>
              <p:cNvSpPr txBox="1"/>
              <p:nvPr/>
            </p:nvSpPr>
            <p:spPr>
              <a:xfrm>
                <a:off x="3355374" y="358062"/>
                <a:ext cx="1724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/>
                  <a:t>Themenauswahl</a:t>
                </a:r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3317692" y="358062"/>
                <a:ext cx="180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4" name="Gruppieren 73"/>
          <p:cNvGrpSpPr/>
          <p:nvPr/>
        </p:nvGrpSpPr>
        <p:grpSpPr>
          <a:xfrm>
            <a:off x="7685730" y="254924"/>
            <a:ext cx="1800000" cy="1620000"/>
            <a:chOff x="8327833" y="358062"/>
            <a:chExt cx="1800000" cy="1620000"/>
          </a:xfrm>
        </p:grpSpPr>
        <p:pic>
          <p:nvPicPr>
            <p:cNvPr id="9" name="Grafik 8" descr="Frau Lehrerin cartoon Kostenloses Stock Bild - Public Domain Picture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208" y="859869"/>
              <a:ext cx="887251" cy="961188"/>
            </a:xfrm>
            <a:prstGeom prst="rect">
              <a:avLst/>
            </a:prstGeom>
          </p:spPr>
        </p:pic>
        <p:sp>
          <p:nvSpPr>
            <p:cNvPr id="45" name="Textfeld 44"/>
            <p:cNvSpPr txBox="1"/>
            <p:nvPr/>
          </p:nvSpPr>
          <p:spPr>
            <a:xfrm>
              <a:off x="8653156" y="358062"/>
              <a:ext cx="114935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Vorbereitender</a:t>
              </a:r>
            </a:p>
            <a:p>
              <a:pPr algn="ctr"/>
              <a:r>
                <a:rPr lang="de-DE" dirty="0"/>
                <a:t>Unterricht</a:t>
              </a:r>
            </a:p>
          </p:txBody>
        </p:sp>
        <p:sp>
          <p:nvSpPr>
            <p:cNvPr id="46" name="Rechteck 45"/>
            <p:cNvSpPr/>
            <p:nvPr/>
          </p:nvSpPr>
          <p:spPr>
            <a:xfrm>
              <a:off x="8327833" y="358062"/>
              <a:ext cx="1800000" cy="16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2748682" y="2619000"/>
            <a:ext cx="1800000" cy="1620000"/>
            <a:chOff x="666651" y="2729110"/>
            <a:chExt cx="1800000" cy="1620000"/>
          </a:xfrm>
        </p:grpSpPr>
        <p:sp>
          <p:nvSpPr>
            <p:cNvPr id="39" name="Textfeld 38"/>
            <p:cNvSpPr txBox="1"/>
            <p:nvPr/>
          </p:nvSpPr>
          <p:spPr>
            <a:xfrm>
              <a:off x="1121566" y="2729110"/>
              <a:ext cx="890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Anreise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666651" y="2729110"/>
              <a:ext cx="1800000" cy="16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 descr="Fanclub-Busfahrt zum Auswärtsspiel nach Schwarzenau /// USV Gera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790" y="3167258"/>
              <a:ext cx="1481723" cy="951736"/>
            </a:xfrm>
            <a:prstGeom prst="rect">
              <a:avLst/>
            </a:prstGeom>
          </p:spPr>
        </p:pic>
      </p:grpSp>
      <p:grpSp>
        <p:nvGrpSpPr>
          <p:cNvPr id="2" name="Gruppieren 1"/>
          <p:cNvGrpSpPr/>
          <p:nvPr/>
        </p:nvGrpSpPr>
        <p:grpSpPr>
          <a:xfrm>
            <a:off x="7603484" y="2619000"/>
            <a:ext cx="1882246" cy="1620000"/>
            <a:chOff x="7603484" y="2619000"/>
            <a:chExt cx="1882246" cy="1620000"/>
          </a:xfrm>
        </p:grpSpPr>
        <p:sp>
          <p:nvSpPr>
            <p:cNvPr id="56" name="Rechteck 55"/>
            <p:cNvSpPr/>
            <p:nvPr/>
          </p:nvSpPr>
          <p:spPr>
            <a:xfrm>
              <a:off x="7644601" y="2619000"/>
              <a:ext cx="1800000" cy="16200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7603484" y="2619000"/>
              <a:ext cx="1882246" cy="471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Unterricht</a:t>
              </a:r>
            </a:p>
            <a:p>
              <a:pPr algn="ctr">
                <a:lnSpc>
                  <a:spcPts val="800"/>
                </a:lnSpc>
              </a:pPr>
              <a:r>
                <a:rPr lang="de-DE" sz="1100" dirty="0">
                  <a:solidFill>
                    <a:schemeClr val="bg1"/>
                  </a:solidFill>
                </a:rPr>
                <a:t>im Fliegenden Klassenzimmer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8" name="Grafik 7" descr="Präsentation Symbol Vektor-Bild | Public Domain Vektoren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192" y="3638475"/>
              <a:ext cx="563343" cy="521656"/>
            </a:xfrm>
            <a:prstGeom prst="rect">
              <a:avLst/>
            </a:prstGeom>
          </p:spPr>
        </p:pic>
      </p:grpSp>
      <p:grpSp>
        <p:nvGrpSpPr>
          <p:cNvPr id="64" name="Gruppieren 63"/>
          <p:cNvGrpSpPr/>
          <p:nvPr/>
        </p:nvGrpSpPr>
        <p:grpSpPr>
          <a:xfrm>
            <a:off x="2748682" y="4983076"/>
            <a:ext cx="1800000" cy="1620000"/>
            <a:chOff x="3401582" y="2729110"/>
            <a:chExt cx="1800000" cy="1620000"/>
          </a:xfrm>
        </p:grpSpPr>
        <p:sp>
          <p:nvSpPr>
            <p:cNvPr id="65" name="Rechteck 64"/>
            <p:cNvSpPr/>
            <p:nvPr/>
          </p:nvSpPr>
          <p:spPr>
            <a:xfrm>
              <a:off x="3401582" y="2729110"/>
              <a:ext cx="1800000" cy="1620000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3630663" y="2729110"/>
              <a:ext cx="1341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„Check Out“</a:t>
              </a:r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5259151" y="4983076"/>
            <a:ext cx="1800000" cy="1620000"/>
            <a:chOff x="666651" y="2729110"/>
            <a:chExt cx="1800000" cy="1620000"/>
          </a:xfrm>
        </p:grpSpPr>
        <p:sp>
          <p:nvSpPr>
            <p:cNvPr id="68" name="Textfeld 67"/>
            <p:cNvSpPr txBox="1"/>
            <p:nvPr/>
          </p:nvSpPr>
          <p:spPr>
            <a:xfrm>
              <a:off x="1024586" y="2729110"/>
              <a:ext cx="1084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Rückreise</a:t>
              </a:r>
            </a:p>
          </p:txBody>
        </p:sp>
        <p:sp>
          <p:nvSpPr>
            <p:cNvPr id="69" name="Rechteck 68"/>
            <p:cNvSpPr/>
            <p:nvPr/>
          </p:nvSpPr>
          <p:spPr>
            <a:xfrm>
              <a:off x="666651" y="2729110"/>
              <a:ext cx="1800000" cy="16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0" name="Grafik 69" descr="Fanclub-Busfahrt zum Auswärtsspiel nach Schwarzenau /// USV Gera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5790" y="3167258"/>
              <a:ext cx="1481723" cy="951736"/>
            </a:xfrm>
            <a:prstGeom prst="rect">
              <a:avLst/>
            </a:prstGeom>
          </p:spPr>
        </p:pic>
      </p:grpSp>
      <p:grpSp>
        <p:nvGrpSpPr>
          <p:cNvPr id="61" name="Gruppieren 60"/>
          <p:cNvGrpSpPr/>
          <p:nvPr/>
        </p:nvGrpSpPr>
        <p:grpSpPr>
          <a:xfrm>
            <a:off x="5259151" y="2619000"/>
            <a:ext cx="1800000" cy="1620000"/>
            <a:chOff x="3401582" y="2729110"/>
            <a:chExt cx="1800000" cy="1620000"/>
          </a:xfrm>
        </p:grpSpPr>
        <p:sp>
          <p:nvSpPr>
            <p:cNvPr id="50" name="Rechteck 49"/>
            <p:cNvSpPr/>
            <p:nvPr/>
          </p:nvSpPr>
          <p:spPr>
            <a:xfrm>
              <a:off x="3401582" y="2729110"/>
              <a:ext cx="1800000" cy="1620000"/>
            </a:xfrm>
            <a:prstGeom prst="rect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721523" y="2729110"/>
              <a:ext cx="1160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„Check in“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5259151" y="254924"/>
            <a:ext cx="1800000" cy="1620000"/>
            <a:chOff x="5647155" y="358062"/>
            <a:chExt cx="1800000" cy="1620000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5647155" y="358062"/>
              <a:ext cx="1800000" cy="1620000"/>
              <a:chOff x="5647155" y="358062"/>
              <a:chExt cx="1800000" cy="1620000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9422" y="711253"/>
                <a:ext cx="667733" cy="1258420"/>
              </a:xfrm>
              <a:prstGeom prst="rect">
                <a:avLst/>
              </a:prstGeom>
            </p:spPr>
          </p:pic>
          <p:grpSp>
            <p:nvGrpSpPr>
              <p:cNvPr id="31" name="Gruppieren 30"/>
              <p:cNvGrpSpPr/>
              <p:nvPr/>
            </p:nvGrpSpPr>
            <p:grpSpPr>
              <a:xfrm>
                <a:off x="5647155" y="358062"/>
                <a:ext cx="1800000" cy="1620000"/>
                <a:chOff x="5647155" y="358062"/>
                <a:chExt cx="1800000" cy="1620000"/>
              </a:xfrm>
            </p:grpSpPr>
            <p:sp>
              <p:nvSpPr>
                <p:cNvPr id="26" name="Textfeld 25"/>
                <p:cNvSpPr txBox="1"/>
                <p:nvPr/>
              </p:nvSpPr>
              <p:spPr>
                <a:xfrm>
                  <a:off x="5898744" y="358062"/>
                  <a:ext cx="12968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dirty="0"/>
                    <a:t>Information</a:t>
                  </a:r>
                </a:p>
              </p:txBody>
            </p:sp>
            <p:sp>
              <p:nvSpPr>
                <p:cNvPr id="27" name="Rechteck 26"/>
                <p:cNvSpPr/>
                <p:nvPr/>
              </p:nvSpPr>
              <p:spPr>
                <a:xfrm>
                  <a:off x="5647155" y="358062"/>
                  <a:ext cx="1800000" cy="162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5" name="Gruppieren 34"/>
            <p:cNvGrpSpPr/>
            <p:nvPr/>
          </p:nvGrpSpPr>
          <p:grpSpPr>
            <a:xfrm>
              <a:off x="5647155" y="1019596"/>
              <a:ext cx="1157309" cy="670995"/>
              <a:chOff x="5720854" y="2294333"/>
              <a:chExt cx="1157309" cy="670995"/>
            </a:xfrm>
          </p:grpSpPr>
          <p:pic>
            <p:nvPicPr>
              <p:cNvPr id="28" name="Grafik 27" descr="Zivilgesellschaftliches Engagement und politisches Handeln in Diktatur ...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663" y="2294333"/>
                <a:ext cx="1070500" cy="379797"/>
              </a:xfrm>
              <a:prstGeom prst="rect">
                <a:avLst/>
              </a:prstGeom>
            </p:spPr>
          </p:pic>
          <p:sp>
            <p:nvSpPr>
              <p:cNvPr id="30" name="Textfeld 29"/>
              <p:cNvSpPr txBox="1"/>
              <p:nvPr/>
            </p:nvSpPr>
            <p:spPr>
              <a:xfrm>
                <a:off x="5720854" y="2626774"/>
                <a:ext cx="881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>
                    <a:solidFill>
                      <a:srgbClr val="6E56D2"/>
                    </a:solidFill>
                  </a:rPr>
                  <a:t>Volkshochschule</a:t>
                </a:r>
              </a:p>
              <a:p>
                <a:r>
                  <a:rPr lang="de-DE" sz="800" dirty="0">
                    <a:solidFill>
                      <a:srgbClr val="002060"/>
                    </a:solidFill>
                  </a:rPr>
                  <a:t>Erfurt</a:t>
                </a:r>
              </a:p>
            </p:txBody>
          </p:sp>
        </p:grpSp>
      </p:grpSp>
      <p:grpSp>
        <p:nvGrpSpPr>
          <p:cNvPr id="75" name="Gruppieren 74"/>
          <p:cNvGrpSpPr/>
          <p:nvPr/>
        </p:nvGrpSpPr>
        <p:grpSpPr>
          <a:xfrm>
            <a:off x="7685730" y="4983076"/>
            <a:ext cx="1800000" cy="1620000"/>
            <a:chOff x="8327833" y="358062"/>
            <a:chExt cx="1800000" cy="1620000"/>
          </a:xfrm>
        </p:grpSpPr>
        <p:pic>
          <p:nvPicPr>
            <p:cNvPr id="76" name="Grafik 75" descr="Frau Lehrerin cartoon Kostenloses Stock Bild - Public Domain Picture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208" y="859869"/>
              <a:ext cx="887251" cy="961188"/>
            </a:xfrm>
            <a:prstGeom prst="rect">
              <a:avLst/>
            </a:prstGeom>
          </p:spPr>
        </p:pic>
        <p:sp>
          <p:nvSpPr>
            <p:cNvPr id="77" name="Textfeld 76"/>
            <p:cNvSpPr txBox="1"/>
            <p:nvPr/>
          </p:nvSpPr>
          <p:spPr>
            <a:xfrm>
              <a:off x="8607567" y="358062"/>
              <a:ext cx="12405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/>
                <a:t>Nachbereitender</a:t>
              </a:r>
            </a:p>
            <a:p>
              <a:pPr algn="ctr"/>
              <a:r>
                <a:rPr lang="de-DE" dirty="0"/>
                <a:t>Unterricht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8327833" y="358062"/>
              <a:ext cx="1800000" cy="162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10112308" y="4983076"/>
            <a:ext cx="1800000" cy="1620000"/>
            <a:chOff x="5647155" y="358062"/>
            <a:chExt cx="1800000" cy="1620000"/>
          </a:xfrm>
        </p:grpSpPr>
        <p:grpSp>
          <p:nvGrpSpPr>
            <p:cNvPr id="87" name="Gruppieren 86"/>
            <p:cNvGrpSpPr/>
            <p:nvPr/>
          </p:nvGrpSpPr>
          <p:grpSpPr>
            <a:xfrm>
              <a:off x="5647155" y="358062"/>
              <a:ext cx="1800000" cy="1620000"/>
              <a:chOff x="5647155" y="358062"/>
              <a:chExt cx="1800000" cy="1620000"/>
            </a:xfrm>
          </p:grpSpPr>
          <p:pic>
            <p:nvPicPr>
              <p:cNvPr id="91" name="Grafik 9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9422" y="711253"/>
                <a:ext cx="667733" cy="1258420"/>
              </a:xfrm>
              <a:prstGeom prst="rect">
                <a:avLst/>
              </a:prstGeom>
            </p:spPr>
          </p:pic>
          <p:grpSp>
            <p:nvGrpSpPr>
              <p:cNvPr id="92" name="Gruppieren 91"/>
              <p:cNvGrpSpPr/>
              <p:nvPr/>
            </p:nvGrpSpPr>
            <p:grpSpPr>
              <a:xfrm>
                <a:off x="5647155" y="358062"/>
                <a:ext cx="1800000" cy="1620000"/>
                <a:chOff x="5647155" y="358062"/>
                <a:chExt cx="1800000" cy="1620000"/>
              </a:xfrm>
            </p:grpSpPr>
            <p:sp>
              <p:nvSpPr>
                <p:cNvPr id="93" name="Textfeld 92"/>
                <p:cNvSpPr txBox="1"/>
                <p:nvPr/>
              </p:nvSpPr>
              <p:spPr>
                <a:xfrm>
                  <a:off x="5982037" y="358062"/>
                  <a:ext cx="11302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dirty="0"/>
                    <a:t>Feed Back</a:t>
                  </a:r>
                </a:p>
              </p:txBody>
            </p:sp>
            <p:sp>
              <p:nvSpPr>
                <p:cNvPr id="94" name="Rechteck 93"/>
                <p:cNvSpPr/>
                <p:nvPr/>
              </p:nvSpPr>
              <p:spPr>
                <a:xfrm>
                  <a:off x="5647155" y="358062"/>
                  <a:ext cx="1800000" cy="162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88" name="Gruppieren 87"/>
            <p:cNvGrpSpPr/>
            <p:nvPr/>
          </p:nvGrpSpPr>
          <p:grpSpPr>
            <a:xfrm>
              <a:off x="5647155" y="1019596"/>
              <a:ext cx="1157309" cy="670995"/>
              <a:chOff x="5720854" y="2294333"/>
              <a:chExt cx="1157309" cy="670995"/>
            </a:xfrm>
          </p:grpSpPr>
          <p:pic>
            <p:nvPicPr>
              <p:cNvPr id="89" name="Grafik 88" descr="Zivilgesellschaftliches Engagement und politisches Handeln in Diktatur ...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663" y="2294333"/>
                <a:ext cx="1070500" cy="379797"/>
              </a:xfrm>
              <a:prstGeom prst="rect">
                <a:avLst/>
              </a:prstGeom>
            </p:spPr>
          </p:pic>
          <p:sp>
            <p:nvSpPr>
              <p:cNvPr id="90" name="Textfeld 89"/>
              <p:cNvSpPr txBox="1"/>
              <p:nvPr/>
            </p:nvSpPr>
            <p:spPr>
              <a:xfrm>
                <a:off x="5720854" y="2626774"/>
                <a:ext cx="881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00" dirty="0">
                    <a:solidFill>
                      <a:srgbClr val="6E56D2"/>
                    </a:solidFill>
                  </a:rPr>
                  <a:t>Volkshochschule</a:t>
                </a:r>
              </a:p>
              <a:p>
                <a:r>
                  <a:rPr lang="de-DE" sz="800" dirty="0">
                    <a:solidFill>
                      <a:srgbClr val="002060"/>
                    </a:solidFill>
                  </a:rPr>
                  <a:t>Erfurt</a:t>
                </a:r>
              </a:p>
            </p:txBody>
          </p:sp>
        </p:grpSp>
      </p:grpSp>
      <p:sp>
        <p:nvSpPr>
          <p:cNvPr id="97" name="Pfeil: nach rechts 96"/>
          <p:cNvSpPr/>
          <p:nvPr/>
        </p:nvSpPr>
        <p:spPr>
          <a:xfrm>
            <a:off x="2265028" y="975586"/>
            <a:ext cx="360726" cy="1786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Pfeil: nach rechts 97"/>
          <p:cNvSpPr/>
          <p:nvPr/>
        </p:nvSpPr>
        <p:spPr>
          <a:xfrm>
            <a:off x="4765499" y="975586"/>
            <a:ext cx="360726" cy="1786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Pfeil: nach rechts 98"/>
          <p:cNvSpPr/>
          <p:nvPr/>
        </p:nvSpPr>
        <p:spPr>
          <a:xfrm>
            <a:off x="7192077" y="975586"/>
            <a:ext cx="360726" cy="1786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7" name="Verbinder: gewinkelt 106"/>
          <p:cNvCxnSpPr>
            <a:stCxn id="46" idx="2"/>
            <a:endCxn id="40" idx="0"/>
          </p:cNvCxnSpPr>
          <p:nvPr/>
        </p:nvCxnSpPr>
        <p:spPr>
          <a:xfrm rot="5400000">
            <a:off x="5745168" y="-221562"/>
            <a:ext cx="744076" cy="4937048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feil: nach rechts 107"/>
          <p:cNvSpPr/>
          <p:nvPr/>
        </p:nvSpPr>
        <p:spPr>
          <a:xfrm>
            <a:off x="4765499" y="3351821"/>
            <a:ext cx="360726" cy="1786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Pfeil: nach rechts 108"/>
          <p:cNvSpPr/>
          <p:nvPr/>
        </p:nvSpPr>
        <p:spPr>
          <a:xfrm>
            <a:off x="7192077" y="3351821"/>
            <a:ext cx="360726" cy="1786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Pfeil: nach rechts 109"/>
          <p:cNvSpPr/>
          <p:nvPr/>
        </p:nvSpPr>
        <p:spPr>
          <a:xfrm>
            <a:off x="4765499" y="5701217"/>
            <a:ext cx="360726" cy="1786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Pfeil: nach rechts 110"/>
          <p:cNvSpPr/>
          <p:nvPr/>
        </p:nvSpPr>
        <p:spPr>
          <a:xfrm>
            <a:off x="7192077" y="5701217"/>
            <a:ext cx="360726" cy="1786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Pfeil: nach rechts 111"/>
          <p:cNvSpPr/>
          <p:nvPr/>
        </p:nvSpPr>
        <p:spPr>
          <a:xfrm>
            <a:off x="9646378" y="5701217"/>
            <a:ext cx="360726" cy="1786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6" name="Verbinder: gewinkelt 115"/>
          <p:cNvCxnSpPr>
            <a:stCxn id="56" idx="2"/>
            <a:endCxn id="66" idx="0"/>
          </p:cNvCxnSpPr>
          <p:nvPr/>
        </p:nvCxnSpPr>
        <p:spPr>
          <a:xfrm rot="5400000">
            <a:off x="5724605" y="2163080"/>
            <a:ext cx="744076" cy="4895917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Grafik 1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2726" y="2307030"/>
            <a:ext cx="2286548" cy="2243941"/>
          </a:xfrm>
          <a:prstGeom prst="rect">
            <a:avLst/>
          </a:prstGeom>
        </p:spPr>
      </p:pic>
      <p:grpSp>
        <p:nvGrpSpPr>
          <p:cNvPr id="120" name="Gruppieren 119"/>
          <p:cNvGrpSpPr/>
          <p:nvPr/>
        </p:nvGrpSpPr>
        <p:grpSpPr>
          <a:xfrm>
            <a:off x="4972746" y="2725897"/>
            <a:ext cx="2310584" cy="1618845"/>
            <a:chOff x="145373" y="2246962"/>
            <a:chExt cx="2310584" cy="1618845"/>
          </a:xfrm>
        </p:grpSpPr>
        <p:pic>
          <p:nvPicPr>
            <p:cNvPr id="117" name="Grafik 1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6" y="2246962"/>
              <a:ext cx="1066800" cy="1047750"/>
            </a:xfrm>
            <a:prstGeom prst="rect">
              <a:avLst/>
            </a:prstGeom>
          </p:spPr>
        </p:pic>
        <p:pic>
          <p:nvPicPr>
            <p:cNvPr id="119" name="Grafik 1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5373" y="3195189"/>
              <a:ext cx="2310584" cy="670618"/>
            </a:xfrm>
            <a:prstGeom prst="rect">
              <a:avLst/>
            </a:prstGeom>
          </p:spPr>
        </p:pic>
      </p:grpSp>
      <p:grpSp>
        <p:nvGrpSpPr>
          <p:cNvPr id="3" name="Gruppieren 2"/>
          <p:cNvGrpSpPr/>
          <p:nvPr/>
        </p:nvGrpSpPr>
        <p:grpSpPr>
          <a:xfrm>
            <a:off x="7644601" y="2627389"/>
            <a:ext cx="1800000" cy="1620000"/>
            <a:chOff x="9706406" y="427325"/>
            <a:chExt cx="1800000" cy="1620000"/>
          </a:xfrm>
        </p:grpSpPr>
        <p:sp>
          <p:nvSpPr>
            <p:cNvPr id="81" name="Rechteck 80"/>
            <p:cNvSpPr/>
            <p:nvPr/>
          </p:nvSpPr>
          <p:spPr>
            <a:xfrm>
              <a:off x="9706406" y="427325"/>
              <a:ext cx="1800000" cy="162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2" name="Grafik 71" descr="Free Computer Classes for September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0318" y="917844"/>
              <a:ext cx="992177" cy="63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06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132514" y="3177330"/>
            <a:ext cx="1082180" cy="5033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Natur &amp; Umwelt </a:t>
            </a:r>
          </a:p>
        </p:txBody>
      </p:sp>
      <p:sp>
        <p:nvSpPr>
          <p:cNvPr id="6" name="Rechteck 5"/>
          <p:cNvSpPr/>
          <p:nvPr/>
        </p:nvSpPr>
        <p:spPr>
          <a:xfrm>
            <a:off x="1132514" y="5213643"/>
            <a:ext cx="1082180" cy="503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Landeskunde</a:t>
            </a:r>
          </a:p>
        </p:txBody>
      </p:sp>
      <p:sp>
        <p:nvSpPr>
          <p:cNvPr id="4" name="Rechteck 3"/>
          <p:cNvSpPr/>
          <p:nvPr/>
        </p:nvSpPr>
        <p:spPr>
          <a:xfrm>
            <a:off x="1132514" y="189101"/>
            <a:ext cx="1082180" cy="5033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Technik</a:t>
            </a:r>
          </a:p>
        </p:txBody>
      </p:sp>
      <p:sp>
        <p:nvSpPr>
          <p:cNvPr id="11" name="Rechteck 10"/>
          <p:cNvSpPr/>
          <p:nvPr/>
        </p:nvSpPr>
        <p:spPr>
          <a:xfrm>
            <a:off x="2782837" y="264754"/>
            <a:ext cx="995986" cy="350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Fliegen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2776756" y="691894"/>
            <a:ext cx="995986" cy="3509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" name="Rechteck 12"/>
          <p:cNvSpPr/>
          <p:nvPr/>
        </p:nvSpPr>
        <p:spPr>
          <a:xfrm>
            <a:off x="2776756" y="1119034"/>
            <a:ext cx="995986" cy="3509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2" name="Ellipse 21"/>
          <p:cNvSpPr/>
          <p:nvPr/>
        </p:nvSpPr>
        <p:spPr>
          <a:xfrm>
            <a:off x="9687932" y="827364"/>
            <a:ext cx="1603761" cy="6026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usw. usf.</a:t>
            </a:r>
          </a:p>
        </p:txBody>
      </p:sp>
      <p:sp>
        <p:nvSpPr>
          <p:cNvPr id="18" name="Ellipse 17"/>
          <p:cNvSpPr/>
          <p:nvPr/>
        </p:nvSpPr>
        <p:spPr>
          <a:xfrm>
            <a:off x="6097688" y="827364"/>
            <a:ext cx="1603761" cy="6026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fliegt es?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Erläuterung Auftrieb</a:t>
            </a:r>
          </a:p>
        </p:txBody>
      </p:sp>
      <p:sp>
        <p:nvSpPr>
          <p:cNvPr id="21" name="Ellipse 20"/>
          <p:cNvSpPr/>
          <p:nvPr/>
        </p:nvSpPr>
        <p:spPr>
          <a:xfrm>
            <a:off x="7958402" y="827364"/>
            <a:ext cx="1603761" cy="6026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Luftballon: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 nach oben ?!</a:t>
            </a:r>
          </a:p>
        </p:txBody>
      </p:sp>
      <p:sp>
        <p:nvSpPr>
          <p:cNvPr id="15" name="Ellipse 14"/>
          <p:cNvSpPr/>
          <p:nvPr/>
        </p:nvSpPr>
        <p:spPr>
          <a:xfrm>
            <a:off x="4435581" y="827364"/>
            <a:ext cx="1359016" cy="6026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fliegt alles?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fliegt es?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Unterschiede?</a:t>
            </a:r>
          </a:p>
        </p:txBody>
      </p:sp>
      <p:sp>
        <p:nvSpPr>
          <p:cNvPr id="17" name="Rechteck: abgerundete Ecken 16"/>
          <p:cNvSpPr/>
          <p:nvPr/>
        </p:nvSpPr>
        <p:spPr>
          <a:xfrm>
            <a:off x="5540553" y="277885"/>
            <a:ext cx="782972" cy="9004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Wildgänse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Hummeln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Kolibri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Luftballon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Flugzeug</a:t>
            </a:r>
          </a:p>
        </p:txBody>
      </p:sp>
      <p:sp>
        <p:nvSpPr>
          <p:cNvPr id="19" name="Rechteck: abgerundete Ecken 18"/>
          <p:cNvSpPr/>
          <p:nvPr/>
        </p:nvSpPr>
        <p:spPr>
          <a:xfrm>
            <a:off x="7487399" y="277884"/>
            <a:ext cx="782972" cy="9004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IAM*</a:t>
            </a:r>
            <a:r>
              <a:rPr lang="de-DE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Auftrieb</a:t>
            </a:r>
          </a:p>
        </p:txBody>
      </p:sp>
      <p:sp>
        <p:nvSpPr>
          <p:cNvPr id="20" name="Rechteck: abgerundete Ecken 19"/>
          <p:cNvSpPr/>
          <p:nvPr/>
        </p:nvSpPr>
        <p:spPr>
          <a:xfrm>
            <a:off x="9170677" y="300954"/>
            <a:ext cx="782972" cy="9004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IAM*</a:t>
            </a:r>
            <a:r>
              <a:rPr lang="de-DE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Vortrieb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Propeller</a:t>
            </a:r>
          </a:p>
        </p:txBody>
      </p:sp>
      <p:cxnSp>
        <p:nvCxnSpPr>
          <p:cNvPr id="25" name="Verbinder: gewinkelt 24"/>
          <p:cNvCxnSpPr>
            <a:stCxn id="23" idx="6"/>
          </p:cNvCxnSpPr>
          <p:nvPr/>
        </p:nvCxnSpPr>
        <p:spPr>
          <a:xfrm flipV="1">
            <a:off x="763397" y="3428999"/>
            <a:ext cx="380791" cy="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er: gewinkelt 26"/>
          <p:cNvCxnSpPr>
            <a:stCxn id="23" idx="0"/>
            <a:endCxn id="4" idx="1"/>
          </p:cNvCxnSpPr>
          <p:nvPr/>
        </p:nvCxnSpPr>
        <p:spPr>
          <a:xfrm rot="5400000" flipH="1" flipV="1">
            <a:off x="-546159" y="1397990"/>
            <a:ext cx="2635892" cy="72145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/>
          <p:cNvCxnSpPr>
            <a:stCxn id="23" idx="4"/>
            <a:endCxn id="6" idx="1"/>
          </p:cNvCxnSpPr>
          <p:nvPr/>
        </p:nvCxnSpPr>
        <p:spPr>
          <a:xfrm rot="16200000" flipH="1">
            <a:off x="-70200" y="4262598"/>
            <a:ext cx="1683975" cy="721454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2782837" y="3685332"/>
            <a:ext cx="995986" cy="3509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Regenwald</a:t>
            </a:r>
          </a:p>
        </p:txBody>
      </p:sp>
      <p:sp>
        <p:nvSpPr>
          <p:cNvPr id="38" name="Rechteck 37"/>
          <p:cNvSpPr/>
          <p:nvPr/>
        </p:nvSpPr>
        <p:spPr>
          <a:xfrm>
            <a:off x="2776756" y="2831052"/>
            <a:ext cx="995986" cy="3509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9" name="Rechteck 38"/>
          <p:cNvSpPr/>
          <p:nvPr/>
        </p:nvSpPr>
        <p:spPr>
          <a:xfrm>
            <a:off x="2776756" y="3258192"/>
            <a:ext cx="995986" cy="3509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Klimawandel</a:t>
            </a:r>
          </a:p>
        </p:txBody>
      </p:sp>
      <p:sp>
        <p:nvSpPr>
          <p:cNvPr id="48" name="Rechteck 47"/>
          <p:cNvSpPr/>
          <p:nvPr/>
        </p:nvSpPr>
        <p:spPr>
          <a:xfrm>
            <a:off x="2782837" y="5714072"/>
            <a:ext cx="995986" cy="3509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Südamerika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2776756" y="4859792"/>
            <a:ext cx="995986" cy="350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Afrika</a:t>
            </a:r>
          </a:p>
        </p:txBody>
      </p:sp>
      <p:sp>
        <p:nvSpPr>
          <p:cNvPr id="50" name="Rechteck 49"/>
          <p:cNvSpPr/>
          <p:nvPr/>
        </p:nvSpPr>
        <p:spPr>
          <a:xfrm>
            <a:off x="2776756" y="5286932"/>
            <a:ext cx="995986" cy="350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56" name="Verbinder: gewinkelt 55"/>
          <p:cNvCxnSpPr>
            <a:stCxn id="4" idx="3"/>
            <a:endCxn id="11" idx="1"/>
          </p:cNvCxnSpPr>
          <p:nvPr/>
        </p:nvCxnSpPr>
        <p:spPr>
          <a:xfrm flipV="1">
            <a:off x="2214694" y="440224"/>
            <a:ext cx="568143" cy="547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erbinder: gewinkelt 57"/>
          <p:cNvCxnSpPr>
            <a:stCxn id="5" idx="3"/>
            <a:endCxn id="37" idx="1"/>
          </p:cNvCxnSpPr>
          <p:nvPr/>
        </p:nvCxnSpPr>
        <p:spPr>
          <a:xfrm>
            <a:off x="2214694" y="3429000"/>
            <a:ext cx="568143" cy="431802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Verbinder: gewinkelt 65"/>
          <p:cNvCxnSpPr>
            <a:stCxn id="6" idx="3"/>
            <a:endCxn id="48" idx="1"/>
          </p:cNvCxnSpPr>
          <p:nvPr/>
        </p:nvCxnSpPr>
        <p:spPr>
          <a:xfrm>
            <a:off x="2214694" y="5465313"/>
            <a:ext cx="568143" cy="424229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: abgerundete Ecken 51"/>
          <p:cNvSpPr/>
          <p:nvPr/>
        </p:nvSpPr>
        <p:spPr>
          <a:xfrm>
            <a:off x="5444461" y="5093597"/>
            <a:ext cx="782972" cy="900419"/>
          </a:xfrm>
          <a:prstGeom prst="roundRect">
            <a:avLst/>
          </a:prstGeom>
          <a:solidFill>
            <a:srgbClr val="D6A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ArbBlatt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Quiz: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Kontinent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Staaten</a:t>
            </a:r>
          </a:p>
        </p:txBody>
      </p:sp>
      <p:sp>
        <p:nvSpPr>
          <p:cNvPr id="53" name="Rechteck: abgerundete Ecken 52"/>
          <p:cNvSpPr/>
          <p:nvPr/>
        </p:nvSpPr>
        <p:spPr>
          <a:xfrm>
            <a:off x="8346529" y="5093597"/>
            <a:ext cx="830578" cy="900419"/>
          </a:xfrm>
          <a:prstGeom prst="roundRect">
            <a:avLst/>
          </a:prstGeom>
          <a:solidFill>
            <a:srgbClr val="D6A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IAM*</a:t>
            </a:r>
            <a:r>
              <a:rPr lang="de-DE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Ressourcen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 Verkehr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Geologie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</a:p>
        </p:txBody>
      </p:sp>
      <p:sp>
        <p:nvSpPr>
          <p:cNvPr id="55" name="Rechteck: abgerundete Ecken 54"/>
          <p:cNvSpPr/>
          <p:nvPr/>
        </p:nvSpPr>
        <p:spPr>
          <a:xfrm>
            <a:off x="4435581" y="5093597"/>
            <a:ext cx="782972" cy="900419"/>
          </a:xfrm>
          <a:prstGeom prst="roundRect">
            <a:avLst/>
          </a:prstGeom>
          <a:solidFill>
            <a:srgbClr val="D6A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de-DE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Flug nach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Paz</a:t>
            </a:r>
          </a:p>
        </p:txBody>
      </p:sp>
      <p:sp>
        <p:nvSpPr>
          <p:cNvPr id="35" name="Ellipse 34"/>
          <p:cNvSpPr/>
          <p:nvPr/>
        </p:nvSpPr>
        <p:spPr>
          <a:xfrm>
            <a:off x="6602734" y="3543418"/>
            <a:ext cx="1603761" cy="6026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fällt auf?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anders?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Konsequenzen?</a:t>
            </a:r>
          </a:p>
        </p:txBody>
      </p:sp>
      <p:sp>
        <p:nvSpPr>
          <p:cNvPr id="36" name="Ellipse 35"/>
          <p:cNvSpPr/>
          <p:nvPr/>
        </p:nvSpPr>
        <p:spPr>
          <a:xfrm>
            <a:off x="8430724" y="3517636"/>
            <a:ext cx="1603761" cy="6026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Empfehlungen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Auswertung</a:t>
            </a:r>
          </a:p>
        </p:txBody>
      </p:sp>
      <p:sp>
        <p:nvSpPr>
          <p:cNvPr id="40" name="Ellipse 39"/>
          <p:cNvSpPr/>
          <p:nvPr/>
        </p:nvSpPr>
        <p:spPr>
          <a:xfrm>
            <a:off x="5005365" y="3543418"/>
            <a:ext cx="1359016" cy="6026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Quiz:</a:t>
            </a:r>
          </a:p>
          <a:p>
            <a:pPr algn="ctr"/>
            <a:r>
              <a:rPr lang="de-D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braucht den Regenwald?</a:t>
            </a:r>
          </a:p>
        </p:txBody>
      </p:sp>
      <p:sp>
        <p:nvSpPr>
          <p:cNvPr id="41" name="Rechteck: abgerundete Ecken 40"/>
          <p:cNvSpPr/>
          <p:nvPr/>
        </p:nvSpPr>
        <p:spPr>
          <a:xfrm>
            <a:off x="4435581" y="3300137"/>
            <a:ext cx="782972" cy="9004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Menschen, 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Flora und Fauna im Regenwald</a:t>
            </a:r>
          </a:p>
        </p:txBody>
      </p:sp>
      <p:sp>
        <p:nvSpPr>
          <p:cNvPr id="44" name="Rechteck: abgerundete Ecken 43"/>
          <p:cNvSpPr/>
          <p:nvPr/>
        </p:nvSpPr>
        <p:spPr>
          <a:xfrm>
            <a:off x="6154502" y="3291748"/>
            <a:ext cx="782972" cy="9004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Überflug Amazonas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 / 2010</a:t>
            </a:r>
          </a:p>
        </p:txBody>
      </p:sp>
      <p:sp>
        <p:nvSpPr>
          <p:cNvPr id="57" name="Rechteck: abgerundete Ecken 56"/>
          <p:cNvSpPr/>
          <p:nvPr/>
        </p:nvSpPr>
        <p:spPr>
          <a:xfrm>
            <a:off x="5293387" y="2590742"/>
            <a:ext cx="782972" cy="9004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ArbBlatt</a:t>
            </a:r>
            <a:endParaRPr lang="de-D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Stoffsammlung</a:t>
            </a:r>
            <a:endParaRPr lang="de-DE" sz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Verbinder: gewinkelt 23"/>
          <p:cNvCxnSpPr>
            <a:stCxn id="11" idx="3"/>
            <a:endCxn id="15" idx="2"/>
          </p:cNvCxnSpPr>
          <p:nvPr/>
        </p:nvCxnSpPr>
        <p:spPr>
          <a:xfrm>
            <a:off x="3778823" y="440224"/>
            <a:ext cx="656758" cy="688445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er: gewinkelt 31"/>
          <p:cNvCxnSpPr>
            <a:stCxn id="48" idx="3"/>
            <a:endCxn id="55" idx="1"/>
          </p:cNvCxnSpPr>
          <p:nvPr/>
        </p:nvCxnSpPr>
        <p:spPr>
          <a:xfrm flipV="1">
            <a:off x="3778823" y="5543807"/>
            <a:ext cx="656758" cy="345735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7211182" y="4886357"/>
            <a:ext cx="920659" cy="206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Kolumbien</a:t>
            </a:r>
          </a:p>
        </p:txBody>
      </p:sp>
      <p:sp>
        <p:nvSpPr>
          <p:cNvPr id="65" name="Rechteck 64"/>
          <p:cNvSpPr/>
          <p:nvPr/>
        </p:nvSpPr>
        <p:spPr>
          <a:xfrm>
            <a:off x="7211182" y="5163389"/>
            <a:ext cx="920659" cy="2067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Brasilien</a:t>
            </a:r>
          </a:p>
        </p:txBody>
      </p:sp>
      <p:sp>
        <p:nvSpPr>
          <p:cNvPr id="67" name="Rechteck 66"/>
          <p:cNvSpPr/>
          <p:nvPr/>
        </p:nvSpPr>
        <p:spPr>
          <a:xfrm>
            <a:off x="7211182" y="5440421"/>
            <a:ext cx="920659" cy="206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</a:p>
        </p:txBody>
      </p:sp>
      <p:sp>
        <p:nvSpPr>
          <p:cNvPr id="68" name="Rechteck 67"/>
          <p:cNvSpPr/>
          <p:nvPr/>
        </p:nvSpPr>
        <p:spPr>
          <a:xfrm>
            <a:off x="7211182" y="5717453"/>
            <a:ext cx="920659" cy="206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Paraguay</a:t>
            </a:r>
          </a:p>
        </p:txBody>
      </p:sp>
      <p:sp>
        <p:nvSpPr>
          <p:cNvPr id="69" name="Rechteck 68"/>
          <p:cNvSpPr/>
          <p:nvPr/>
        </p:nvSpPr>
        <p:spPr>
          <a:xfrm>
            <a:off x="7211182" y="5994485"/>
            <a:ext cx="920659" cy="206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n.n.</a:t>
            </a:r>
            <a:endParaRPr lang="de-DE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hteck: abgerundete Ecken 70"/>
          <p:cNvSpPr/>
          <p:nvPr/>
        </p:nvSpPr>
        <p:spPr>
          <a:xfrm>
            <a:off x="7868318" y="3291748"/>
            <a:ext cx="782972" cy="9004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IAM*</a:t>
            </a:r>
            <a:r>
              <a:rPr lang="de-DE" sz="11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</a:p>
          <a:p>
            <a:pPr algn="ctr"/>
            <a:r>
              <a:rPr lang="de-DE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ArbBlatt</a:t>
            </a:r>
            <a:endParaRPr lang="de-DE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aute 73"/>
          <p:cNvSpPr/>
          <p:nvPr/>
        </p:nvSpPr>
        <p:spPr>
          <a:xfrm>
            <a:off x="6300412" y="5300183"/>
            <a:ext cx="477064" cy="477064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76" name="Verbinder: gewinkelt 75"/>
          <p:cNvCxnSpPr>
            <a:stCxn id="74" idx="3"/>
            <a:endCxn id="65" idx="1"/>
          </p:cNvCxnSpPr>
          <p:nvPr/>
        </p:nvCxnSpPr>
        <p:spPr>
          <a:xfrm flipV="1">
            <a:off x="6777476" y="5266774"/>
            <a:ext cx="433706" cy="27194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Kreuz 76"/>
          <p:cNvSpPr/>
          <p:nvPr/>
        </p:nvSpPr>
        <p:spPr>
          <a:xfrm>
            <a:off x="9426475" y="5206421"/>
            <a:ext cx="548837" cy="548837"/>
          </a:xfrm>
          <a:prstGeom prst="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Ü</a:t>
            </a:r>
          </a:p>
        </p:txBody>
      </p:sp>
      <p:cxnSp>
        <p:nvCxnSpPr>
          <p:cNvPr id="79" name="Verbinder: gewinkelt 78"/>
          <p:cNvCxnSpPr>
            <a:stCxn id="77" idx="0"/>
            <a:endCxn id="37" idx="2"/>
          </p:cNvCxnSpPr>
          <p:nvPr/>
        </p:nvCxnSpPr>
        <p:spPr>
          <a:xfrm rot="16200000" flipV="1">
            <a:off x="5905788" y="1411315"/>
            <a:ext cx="1170149" cy="642006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Kreuz 85"/>
          <p:cNvSpPr/>
          <p:nvPr/>
        </p:nvSpPr>
        <p:spPr>
          <a:xfrm>
            <a:off x="11417462" y="658931"/>
            <a:ext cx="469738" cy="469738"/>
          </a:xfrm>
          <a:prstGeom prst="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Ü</a:t>
            </a:r>
          </a:p>
        </p:txBody>
      </p:sp>
      <p:cxnSp>
        <p:nvCxnSpPr>
          <p:cNvPr id="90" name="Verbinder: gewinkelt 89"/>
          <p:cNvCxnSpPr>
            <a:stCxn id="86" idx="2"/>
            <a:endCxn id="6" idx="2"/>
          </p:cNvCxnSpPr>
          <p:nvPr/>
        </p:nvCxnSpPr>
        <p:spPr>
          <a:xfrm rot="5400000">
            <a:off x="4368811" y="-1566537"/>
            <a:ext cx="4588314" cy="9978727"/>
          </a:xfrm>
          <a:prstGeom prst="bentConnector3">
            <a:avLst>
              <a:gd name="adj1" fmla="val 112661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4678497" y="6496231"/>
            <a:ext cx="283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de-DE" baseline="30000" dirty="0">
                <a:latin typeface="Arial" panose="020B0604020202020204" pitchFamily="34" charset="0"/>
                <a:cs typeface="Arial" panose="020B0604020202020204" pitchFamily="34" charset="0"/>
              </a:rPr>
              <a:t>) Interaktives Medium (Touch-Screen)</a:t>
            </a:r>
            <a:endParaRPr lang="de-DE" dirty="0"/>
          </a:p>
        </p:txBody>
      </p:sp>
      <p:cxnSp>
        <p:nvCxnSpPr>
          <p:cNvPr id="103" name="Verbinder: gewinkelt 102"/>
          <p:cNvCxnSpPr>
            <a:endCxn id="41" idx="0"/>
          </p:cNvCxnSpPr>
          <p:nvPr/>
        </p:nvCxnSpPr>
        <p:spPr>
          <a:xfrm flipV="1">
            <a:off x="3770282" y="3300137"/>
            <a:ext cx="1056785" cy="552276"/>
          </a:xfrm>
          <a:prstGeom prst="bentConnector4">
            <a:avLst>
              <a:gd name="adj1" fmla="val 31477"/>
              <a:gd name="adj2" fmla="val 14139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uppieren 106"/>
          <p:cNvGrpSpPr/>
          <p:nvPr/>
        </p:nvGrpSpPr>
        <p:grpSpPr>
          <a:xfrm>
            <a:off x="35508" y="3076663"/>
            <a:ext cx="751103" cy="704675"/>
            <a:chOff x="35508" y="3076663"/>
            <a:chExt cx="751103" cy="704675"/>
          </a:xfrm>
        </p:grpSpPr>
        <p:sp>
          <p:nvSpPr>
            <p:cNvPr id="23" name="Ellipse 22"/>
            <p:cNvSpPr/>
            <p:nvPr/>
          </p:nvSpPr>
          <p:spPr>
            <a:xfrm>
              <a:off x="58722" y="3076663"/>
              <a:ext cx="704675" cy="7046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35508" y="3244334"/>
              <a:ext cx="751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2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45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750"/>
                            </p:stCondLst>
                            <p:childTnLst>
                              <p:par>
                                <p:cTn id="196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8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0" presetID="16" presetClass="entr" presetSubtype="4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2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11" grpId="0" animBg="1"/>
      <p:bldP spid="12" grpId="0" animBg="1"/>
      <p:bldP spid="13" grpId="0" animBg="1"/>
      <p:bldP spid="22" grpId="0" animBg="1"/>
      <p:bldP spid="18" grpId="0" animBg="1"/>
      <p:bldP spid="21" grpId="0" animBg="1"/>
      <p:bldP spid="15" grpId="0" animBg="1"/>
      <p:bldP spid="17" grpId="0" animBg="1"/>
      <p:bldP spid="19" grpId="0" animBg="1"/>
      <p:bldP spid="20" grpId="0" animBg="1"/>
      <p:bldP spid="37" grpId="0" animBg="1"/>
      <p:bldP spid="38" grpId="0" animBg="1"/>
      <p:bldP spid="39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35" grpId="0" animBg="1"/>
      <p:bldP spid="36" grpId="0" animBg="1"/>
      <p:bldP spid="40" grpId="0" animBg="1"/>
      <p:bldP spid="41" grpId="0" animBg="1"/>
      <p:bldP spid="44" grpId="0" animBg="1"/>
      <p:bldP spid="57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71" grpId="0" animBg="1"/>
      <p:bldP spid="74" grpId="0" animBg="1"/>
      <p:bldP spid="77" grpId="0" animBg="1"/>
      <p:bldP spid="77" grpId="1" animBg="1"/>
      <p:bldP spid="86" grpId="0" animBg="1"/>
      <p:bldP spid="8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/>
        </p:nvGrpSpPr>
        <p:grpSpPr>
          <a:xfrm>
            <a:off x="587228" y="349859"/>
            <a:ext cx="1904301" cy="964734"/>
            <a:chOff x="587229" y="805343"/>
            <a:chExt cx="1904301" cy="964734"/>
          </a:xfrm>
        </p:grpSpPr>
        <p:sp>
          <p:nvSpPr>
            <p:cNvPr id="2" name="Rechteck 1"/>
            <p:cNvSpPr/>
            <p:nvPr/>
          </p:nvSpPr>
          <p:spPr>
            <a:xfrm>
              <a:off x="587229" y="805343"/>
              <a:ext cx="1904301" cy="9647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Flugzeug </a:t>
              </a:r>
              <a:r>
                <a:rPr lang="de-DE" sz="1600" dirty="0" err="1">
                  <a:solidFill>
                    <a:schemeClr val="tx1"/>
                  </a:solidFill>
                </a:rPr>
                <a:t>Aussen</a:t>
              </a:r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839" y="1053315"/>
              <a:ext cx="1309077" cy="685303"/>
            </a:xfrm>
            <a:prstGeom prst="rect">
              <a:avLst/>
            </a:prstGeom>
          </p:spPr>
        </p:pic>
      </p:grpSp>
      <p:grpSp>
        <p:nvGrpSpPr>
          <p:cNvPr id="17" name="Gruppieren 16"/>
          <p:cNvGrpSpPr/>
          <p:nvPr/>
        </p:nvGrpSpPr>
        <p:grpSpPr>
          <a:xfrm>
            <a:off x="587228" y="1668426"/>
            <a:ext cx="1904301" cy="964734"/>
            <a:chOff x="587229" y="2112627"/>
            <a:chExt cx="1904301" cy="964734"/>
          </a:xfrm>
        </p:grpSpPr>
        <p:sp>
          <p:nvSpPr>
            <p:cNvPr id="12" name="Rechteck 11"/>
            <p:cNvSpPr/>
            <p:nvPr/>
          </p:nvSpPr>
          <p:spPr>
            <a:xfrm>
              <a:off x="587229" y="2112627"/>
              <a:ext cx="1904301" cy="9647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Flugzeug Innen</a:t>
              </a: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8" name="Grafik 7" descr="An illustration from an Ilyushin Il-18 promotional brochure from the ...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28" y="2415786"/>
              <a:ext cx="1411101" cy="601129"/>
            </a:xfrm>
            <a:prstGeom prst="rect">
              <a:avLst/>
            </a:prstGeom>
          </p:spPr>
        </p:pic>
      </p:grpSp>
      <p:grpSp>
        <p:nvGrpSpPr>
          <p:cNvPr id="16" name="Gruppieren 15"/>
          <p:cNvGrpSpPr/>
          <p:nvPr/>
        </p:nvGrpSpPr>
        <p:grpSpPr>
          <a:xfrm>
            <a:off x="587228" y="2986993"/>
            <a:ext cx="1904301" cy="964734"/>
            <a:chOff x="4439174" y="4194495"/>
            <a:chExt cx="1904301" cy="964734"/>
          </a:xfrm>
        </p:grpSpPr>
        <p:sp>
          <p:nvSpPr>
            <p:cNvPr id="14" name="Rechteck 13"/>
            <p:cNvSpPr/>
            <p:nvPr/>
          </p:nvSpPr>
          <p:spPr>
            <a:xfrm>
              <a:off x="4439174" y="4194495"/>
              <a:ext cx="1904301" cy="9647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Lernthemen</a:t>
              </a: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15" name="Grafik 14" descr="Entscheidungzur Vergabe der Dienstleistungenvorbereit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752" y="4475305"/>
              <a:ext cx="675143" cy="506357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/>
        </p:nvGrpSpPr>
        <p:grpSpPr>
          <a:xfrm>
            <a:off x="587228" y="4305560"/>
            <a:ext cx="1904301" cy="964734"/>
            <a:chOff x="3011173" y="4118993"/>
            <a:chExt cx="1904301" cy="964734"/>
          </a:xfrm>
        </p:grpSpPr>
        <p:sp>
          <p:nvSpPr>
            <p:cNvPr id="20" name="Rechteck 19"/>
            <p:cNvSpPr/>
            <p:nvPr/>
          </p:nvSpPr>
          <p:spPr>
            <a:xfrm>
              <a:off x="3011173" y="4118993"/>
              <a:ext cx="1904301" cy="9647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Didaktisches Konzept</a:t>
              </a: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13" name="Grafik 12" descr="Frau Lehrerin cartoon Kostenloses Stock Bild - Public Domain Picture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653" y="4349857"/>
              <a:ext cx="619340" cy="670951"/>
            </a:xfrm>
            <a:prstGeom prst="rect">
              <a:avLst/>
            </a:prstGeom>
          </p:spPr>
        </p:pic>
      </p:grpSp>
      <p:grpSp>
        <p:nvGrpSpPr>
          <p:cNvPr id="32" name="Gruppieren 31"/>
          <p:cNvGrpSpPr/>
          <p:nvPr/>
        </p:nvGrpSpPr>
        <p:grpSpPr>
          <a:xfrm>
            <a:off x="587228" y="5624127"/>
            <a:ext cx="1904301" cy="964734"/>
            <a:chOff x="587229" y="5624127"/>
            <a:chExt cx="1904301" cy="964734"/>
          </a:xfrm>
        </p:grpSpPr>
        <p:sp>
          <p:nvSpPr>
            <p:cNvPr id="27" name="Rechteck 26"/>
            <p:cNvSpPr/>
            <p:nvPr/>
          </p:nvSpPr>
          <p:spPr>
            <a:xfrm>
              <a:off x="587229" y="5624127"/>
              <a:ext cx="1904301" cy="9647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Medienkonzept</a:t>
              </a: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pic>
          <p:nvPicPr>
            <p:cNvPr id="30" name="Grafik 29" descr="9353062-dibujo-animado-de-ordenador-de-sobremesa-sonriente--ilustraci ...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227" y="5907082"/>
              <a:ext cx="636305" cy="582219"/>
            </a:xfrm>
            <a:prstGeom prst="rect">
              <a:avLst/>
            </a:prstGeom>
          </p:spPr>
        </p:pic>
      </p:grpSp>
      <p:sp>
        <p:nvSpPr>
          <p:cNvPr id="33" name="Pfeil: nach rechts 32"/>
          <p:cNvSpPr/>
          <p:nvPr/>
        </p:nvSpPr>
        <p:spPr>
          <a:xfrm>
            <a:off x="2844801" y="652117"/>
            <a:ext cx="4221018" cy="360218"/>
          </a:xfrm>
          <a:prstGeom prst="rightArrow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: nach rechts 33"/>
          <p:cNvSpPr/>
          <p:nvPr/>
        </p:nvSpPr>
        <p:spPr>
          <a:xfrm>
            <a:off x="2844801" y="3289251"/>
            <a:ext cx="1080654" cy="360218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: nach rechts 34"/>
          <p:cNvSpPr/>
          <p:nvPr/>
        </p:nvSpPr>
        <p:spPr>
          <a:xfrm>
            <a:off x="4507341" y="4607818"/>
            <a:ext cx="1607132" cy="360218"/>
          </a:xfrm>
          <a:prstGeom prst="rightArrow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: nach rechts 35"/>
          <p:cNvSpPr/>
          <p:nvPr/>
        </p:nvSpPr>
        <p:spPr>
          <a:xfrm>
            <a:off x="6640937" y="5926385"/>
            <a:ext cx="2318333" cy="360218"/>
          </a:xfrm>
          <a:prstGeom prst="rightArrow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: nach rechts 36"/>
          <p:cNvSpPr/>
          <p:nvPr/>
        </p:nvSpPr>
        <p:spPr>
          <a:xfrm>
            <a:off x="9790538" y="1970684"/>
            <a:ext cx="1616371" cy="36021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Verbinder: gewinkelt 38"/>
          <p:cNvCxnSpPr>
            <a:stCxn id="34" idx="3"/>
            <a:endCxn id="35" idx="1"/>
          </p:cNvCxnSpPr>
          <p:nvPr/>
        </p:nvCxnSpPr>
        <p:spPr>
          <a:xfrm>
            <a:off x="3925455" y="3469360"/>
            <a:ext cx="581886" cy="131856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er: gewinkelt 40"/>
          <p:cNvCxnSpPr>
            <a:stCxn id="35" idx="3"/>
            <a:endCxn id="36" idx="1"/>
          </p:cNvCxnSpPr>
          <p:nvPr/>
        </p:nvCxnSpPr>
        <p:spPr>
          <a:xfrm>
            <a:off x="6114473" y="4787927"/>
            <a:ext cx="526464" cy="131856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er: gewinkelt 44"/>
          <p:cNvCxnSpPr>
            <a:stCxn id="36" idx="3"/>
            <a:endCxn id="37" idx="1"/>
          </p:cNvCxnSpPr>
          <p:nvPr/>
        </p:nvCxnSpPr>
        <p:spPr>
          <a:xfrm flipV="1">
            <a:off x="8959270" y="2150793"/>
            <a:ext cx="831268" cy="395570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Verbinder: gewinkelt 47"/>
          <p:cNvCxnSpPr>
            <a:stCxn id="33" idx="3"/>
          </p:cNvCxnSpPr>
          <p:nvPr/>
        </p:nvCxnSpPr>
        <p:spPr>
          <a:xfrm>
            <a:off x="7065819" y="832226"/>
            <a:ext cx="2613890" cy="131856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5551620" y="0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Phasen</a:t>
            </a:r>
          </a:p>
        </p:txBody>
      </p:sp>
    </p:spTree>
    <p:extLst>
      <p:ext uri="{BB962C8B-B14F-4D97-AF65-F5344CB8AC3E}">
        <p14:creationId xmlns:p14="http://schemas.microsoft.com/office/powerpoint/2010/main" val="41408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755 2.96296E-6 L 0.08373 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20417 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36771 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6 2.59259E-6 L 0.59584 2.59259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85" y="3115697"/>
            <a:ext cx="5294431" cy="3742303"/>
          </a:xfrm>
          <a:prstGeom prst="rect">
            <a:avLst/>
          </a:prstGeom>
        </p:spPr>
      </p:pic>
      <p:grpSp>
        <p:nvGrpSpPr>
          <p:cNvPr id="438" name="Gruppieren 437"/>
          <p:cNvGrpSpPr/>
          <p:nvPr/>
        </p:nvGrpSpPr>
        <p:grpSpPr>
          <a:xfrm>
            <a:off x="1708558" y="156181"/>
            <a:ext cx="8774884" cy="2606328"/>
            <a:chOff x="1544843" y="156181"/>
            <a:chExt cx="8774884" cy="2606328"/>
          </a:xfrm>
        </p:grpSpPr>
        <p:sp>
          <p:nvSpPr>
            <p:cNvPr id="5" name="Freihandform: Form 4"/>
            <p:cNvSpPr/>
            <p:nvPr/>
          </p:nvSpPr>
          <p:spPr>
            <a:xfrm>
              <a:off x="1544843" y="745749"/>
              <a:ext cx="8774884" cy="964734"/>
            </a:xfrm>
            <a:custGeom>
              <a:avLst/>
              <a:gdLst>
                <a:gd name="connsiteX0" fmla="*/ 0 w 8774884"/>
                <a:gd name="connsiteY0" fmla="*/ 192947 h 964734"/>
                <a:gd name="connsiteX1" fmla="*/ 486561 w 8774884"/>
                <a:gd name="connsiteY1" fmla="*/ 117446 h 964734"/>
                <a:gd name="connsiteX2" fmla="*/ 931178 w 8774884"/>
                <a:gd name="connsiteY2" fmla="*/ 67112 h 964734"/>
                <a:gd name="connsiteX3" fmla="*/ 1954634 w 8774884"/>
                <a:gd name="connsiteY3" fmla="*/ 41945 h 964734"/>
                <a:gd name="connsiteX4" fmla="*/ 6123963 w 8774884"/>
                <a:gd name="connsiteY4" fmla="*/ 16778 h 964734"/>
                <a:gd name="connsiteX5" fmla="*/ 6954473 w 8774884"/>
                <a:gd name="connsiteY5" fmla="*/ 8389 h 964734"/>
                <a:gd name="connsiteX6" fmla="*/ 7457812 w 8774884"/>
                <a:gd name="connsiteY6" fmla="*/ 0 h 964734"/>
                <a:gd name="connsiteX7" fmla="*/ 7818539 w 8774884"/>
                <a:gd name="connsiteY7" fmla="*/ 16778 h 964734"/>
                <a:gd name="connsiteX8" fmla="*/ 8321879 w 8774884"/>
                <a:gd name="connsiteY8" fmla="*/ 67112 h 964734"/>
                <a:gd name="connsiteX9" fmla="*/ 8758106 w 8774884"/>
                <a:gd name="connsiteY9" fmla="*/ 142613 h 964734"/>
                <a:gd name="connsiteX10" fmla="*/ 8774884 w 8774884"/>
                <a:gd name="connsiteY10" fmla="*/ 746620 h 964734"/>
                <a:gd name="connsiteX11" fmla="*/ 8506436 w 8774884"/>
                <a:gd name="connsiteY11" fmla="*/ 822121 h 964734"/>
                <a:gd name="connsiteX12" fmla="*/ 8254767 w 8774884"/>
                <a:gd name="connsiteY12" fmla="*/ 855677 h 964734"/>
                <a:gd name="connsiteX13" fmla="*/ 8061820 w 8774884"/>
                <a:gd name="connsiteY13" fmla="*/ 864066 h 964734"/>
                <a:gd name="connsiteX14" fmla="*/ 7835317 w 8774884"/>
                <a:gd name="connsiteY14" fmla="*/ 872455 h 964734"/>
                <a:gd name="connsiteX15" fmla="*/ 6946084 w 8774884"/>
                <a:gd name="connsiteY15" fmla="*/ 906011 h 964734"/>
                <a:gd name="connsiteX16" fmla="*/ 6140741 w 8774884"/>
                <a:gd name="connsiteY16" fmla="*/ 914400 h 964734"/>
                <a:gd name="connsiteX17" fmla="*/ 2743200 w 8774884"/>
                <a:gd name="connsiteY17" fmla="*/ 956345 h 964734"/>
                <a:gd name="connsiteX18" fmla="*/ 1963023 w 8774884"/>
                <a:gd name="connsiteY18" fmla="*/ 956345 h 964734"/>
                <a:gd name="connsiteX19" fmla="*/ 1291904 w 8774884"/>
                <a:gd name="connsiteY19" fmla="*/ 964734 h 964734"/>
                <a:gd name="connsiteX20" fmla="*/ 922789 w 8774884"/>
                <a:gd name="connsiteY20" fmla="*/ 931178 h 964734"/>
                <a:gd name="connsiteX21" fmla="*/ 553673 w 8774884"/>
                <a:gd name="connsiteY21" fmla="*/ 897622 h 964734"/>
                <a:gd name="connsiteX22" fmla="*/ 251669 w 8774884"/>
                <a:gd name="connsiteY22" fmla="*/ 855677 h 964734"/>
                <a:gd name="connsiteX23" fmla="*/ 8389 w 8774884"/>
                <a:gd name="connsiteY23" fmla="*/ 805343 h 964734"/>
                <a:gd name="connsiteX24" fmla="*/ 0 w 8774884"/>
                <a:gd name="connsiteY24" fmla="*/ 192947 h 96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74884" h="964734">
                  <a:moveTo>
                    <a:pt x="0" y="192947"/>
                  </a:moveTo>
                  <a:lnTo>
                    <a:pt x="486561" y="117446"/>
                  </a:lnTo>
                  <a:lnTo>
                    <a:pt x="931178" y="67112"/>
                  </a:lnTo>
                  <a:lnTo>
                    <a:pt x="1954634" y="41945"/>
                  </a:lnTo>
                  <a:lnTo>
                    <a:pt x="6123963" y="16778"/>
                  </a:lnTo>
                  <a:lnTo>
                    <a:pt x="6954473" y="8389"/>
                  </a:lnTo>
                  <a:lnTo>
                    <a:pt x="7457812" y="0"/>
                  </a:lnTo>
                  <a:lnTo>
                    <a:pt x="7818539" y="16778"/>
                  </a:lnTo>
                  <a:lnTo>
                    <a:pt x="8321879" y="67112"/>
                  </a:lnTo>
                  <a:lnTo>
                    <a:pt x="8758106" y="142613"/>
                  </a:lnTo>
                  <a:lnTo>
                    <a:pt x="8774884" y="746620"/>
                  </a:lnTo>
                  <a:lnTo>
                    <a:pt x="8506436" y="822121"/>
                  </a:lnTo>
                  <a:lnTo>
                    <a:pt x="8254767" y="855677"/>
                  </a:lnTo>
                  <a:lnTo>
                    <a:pt x="8061820" y="864066"/>
                  </a:lnTo>
                  <a:lnTo>
                    <a:pt x="7835317" y="872455"/>
                  </a:lnTo>
                  <a:lnTo>
                    <a:pt x="6946084" y="906011"/>
                  </a:lnTo>
                  <a:lnTo>
                    <a:pt x="6140741" y="914400"/>
                  </a:lnTo>
                  <a:lnTo>
                    <a:pt x="2743200" y="956345"/>
                  </a:lnTo>
                  <a:lnTo>
                    <a:pt x="1963023" y="956345"/>
                  </a:lnTo>
                  <a:lnTo>
                    <a:pt x="1291904" y="964734"/>
                  </a:lnTo>
                  <a:lnTo>
                    <a:pt x="922789" y="931178"/>
                  </a:lnTo>
                  <a:lnTo>
                    <a:pt x="553673" y="897622"/>
                  </a:lnTo>
                  <a:lnTo>
                    <a:pt x="251669" y="855677"/>
                  </a:lnTo>
                  <a:lnTo>
                    <a:pt x="8389" y="805343"/>
                  </a:lnTo>
                  <a:lnTo>
                    <a:pt x="0" y="192947"/>
                  </a:lnTo>
                  <a:close/>
                </a:path>
              </a:pathLst>
            </a:cu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Gerader Verbinder 6"/>
            <p:cNvCxnSpPr>
              <a:stCxn id="5" idx="3"/>
              <a:endCxn id="5" idx="18"/>
            </p:cNvCxnSpPr>
            <p:nvPr/>
          </p:nvCxnSpPr>
          <p:spPr>
            <a:xfrm>
              <a:off x="3499477" y="787694"/>
              <a:ext cx="8389" cy="914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>
              <a:endCxn id="5" idx="17"/>
            </p:cNvCxnSpPr>
            <p:nvPr/>
          </p:nvCxnSpPr>
          <p:spPr>
            <a:xfrm>
              <a:off x="4279654" y="745749"/>
              <a:ext cx="8389" cy="95634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>
              <a:stCxn id="5" idx="4"/>
              <a:endCxn id="5" idx="16"/>
            </p:cNvCxnSpPr>
            <p:nvPr/>
          </p:nvCxnSpPr>
          <p:spPr>
            <a:xfrm>
              <a:off x="7668806" y="762527"/>
              <a:ext cx="16778" cy="89762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>
              <a:stCxn id="5" idx="5"/>
              <a:endCxn id="5" idx="15"/>
            </p:cNvCxnSpPr>
            <p:nvPr/>
          </p:nvCxnSpPr>
          <p:spPr>
            <a:xfrm flipH="1">
              <a:off x="8490927" y="754138"/>
              <a:ext cx="8389" cy="89762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>
              <a:stCxn id="5" idx="7"/>
            </p:cNvCxnSpPr>
            <p:nvPr/>
          </p:nvCxnSpPr>
          <p:spPr>
            <a:xfrm>
              <a:off x="9363382" y="762527"/>
              <a:ext cx="0" cy="85567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>
              <a:stCxn id="5" idx="2"/>
              <a:endCxn id="5" idx="20"/>
            </p:cNvCxnSpPr>
            <p:nvPr/>
          </p:nvCxnSpPr>
          <p:spPr>
            <a:xfrm flipH="1">
              <a:off x="2467632" y="812861"/>
              <a:ext cx="8389" cy="86406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21"/>
            <p:cNvGrpSpPr/>
            <p:nvPr/>
          </p:nvGrpSpPr>
          <p:grpSpPr>
            <a:xfrm>
              <a:off x="2629665" y="860488"/>
              <a:ext cx="180000" cy="286141"/>
              <a:chOff x="2343171" y="2706937"/>
              <a:chExt cx="180000" cy="286141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2343171" y="2706937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2343171" y="2805673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2343171" y="2903078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2843583" y="860488"/>
              <a:ext cx="180000" cy="286141"/>
              <a:chOff x="2343171" y="2706937"/>
              <a:chExt cx="180000" cy="286141"/>
            </a:xfrm>
          </p:grpSpPr>
          <p:sp>
            <p:nvSpPr>
              <p:cNvPr id="24" name="Rechteck 23"/>
              <p:cNvSpPr/>
              <p:nvPr/>
            </p:nvSpPr>
            <p:spPr>
              <a:xfrm>
                <a:off x="2343171" y="2706937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2343171" y="2805673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2343171" y="2903078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3061544" y="858197"/>
              <a:ext cx="180000" cy="286141"/>
              <a:chOff x="2328882" y="2706937"/>
              <a:chExt cx="180000" cy="286141"/>
            </a:xfrm>
          </p:grpSpPr>
          <p:sp>
            <p:nvSpPr>
              <p:cNvPr id="28" name="Rechteck 27"/>
              <p:cNvSpPr/>
              <p:nvPr/>
            </p:nvSpPr>
            <p:spPr>
              <a:xfrm>
                <a:off x="2328882" y="2706937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2328882" y="2805673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328882" y="2903078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" name="Gruppieren 30"/>
            <p:cNvGrpSpPr/>
            <p:nvPr/>
          </p:nvGrpSpPr>
          <p:grpSpPr>
            <a:xfrm>
              <a:off x="3296226" y="858197"/>
              <a:ext cx="180000" cy="286141"/>
              <a:chOff x="2343171" y="2706937"/>
              <a:chExt cx="180000" cy="28614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2343171" y="2706937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2343171" y="2805673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2343171" y="2903078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" name="Gruppieren 38"/>
            <p:cNvGrpSpPr/>
            <p:nvPr/>
          </p:nvGrpSpPr>
          <p:grpSpPr>
            <a:xfrm>
              <a:off x="2627116" y="1452647"/>
              <a:ext cx="180000" cy="187405"/>
              <a:chOff x="2941739" y="2955782"/>
              <a:chExt cx="180000" cy="187405"/>
            </a:xfrm>
          </p:grpSpPr>
          <p:sp>
            <p:nvSpPr>
              <p:cNvPr id="37" name="Rechteck 36"/>
              <p:cNvSpPr/>
              <p:nvPr/>
            </p:nvSpPr>
            <p:spPr>
              <a:xfrm>
                <a:off x="2941739" y="2955782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2941739" y="3053187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>
              <a:off x="2858070" y="1448944"/>
              <a:ext cx="180000" cy="187405"/>
              <a:chOff x="2941739" y="2955782"/>
              <a:chExt cx="180000" cy="187405"/>
            </a:xfrm>
          </p:grpSpPr>
          <p:sp>
            <p:nvSpPr>
              <p:cNvPr id="45" name="Rechteck 44"/>
              <p:cNvSpPr/>
              <p:nvPr/>
            </p:nvSpPr>
            <p:spPr>
              <a:xfrm>
                <a:off x="2941739" y="2955782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Rechteck 45"/>
              <p:cNvSpPr/>
              <p:nvPr/>
            </p:nvSpPr>
            <p:spPr>
              <a:xfrm>
                <a:off x="2941739" y="3053187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>
              <a:off x="3074735" y="1445241"/>
              <a:ext cx="180000" cy="187405"/>
              <a:chOff x="2927450" y="2955782"/>
              <a:chExt cx="180000" cy="187405"/>
            </a:xfrm>
          </p:grpSpPr>
          <p:sp>
            <p:nvSpPr>
              <p:cNvPr id="48" name="Rechteck 47"/>
              <p:cNvSpPr/>
              <p:nvPr/>
            </p:nvSpPr>
            <p:spPr>
              <a:xfrm>
                <a:off x="2927450" y="2955782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2927450" y="3053187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3305989" y="1445241"/>
              <a:ext cx="180000" cy="187405"/>
              <a:chOff x="2941739" y="2955782"/>
              <a:chExt cx="180000" cy="187405"/>
            </a:xfrm>
          </p:grpSpPr>
          <p:sp>
            <p:nvSpPr>
              <p:cNvPr id="51" name="Rechteck 50"/>
              <p:cNvSpPr/>
              <p:nvPr/>
            </p:nvSpPr>
            <p:spPr>
              <a:xfrm>
                <a:off x="2941739" y="2955782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2941739" y="3053187"/>
                <a:ext cx="180000" cy="9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54" name="Gerader Verbinder 53"/>
            <p:cNvCxnSpPr/>
            <p:nvPr/>
          </p:nvCxnSpPr>
          <p:spPr>
            <a:xfrm>
              <a:off x="2324844" y="156182"/>
              <a:ext cx="2381" cy="50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/>
            <p:cNvCxnSpPr/>
            <p:nvPr/>
          </p:nvCxnSpPr>
          <p:spPr>
            <a:xfrm>
              <a:off x="3532138" y="156181"/>
              <a:ext cx="4762" cy="50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56"/>
            <p:cNvSpPr txBox="1"/>
            <p:nvPr/>
          </p:nvSpPr>
          <p:spPr>
            <a:xfrm>
              <a:off x="2627116" y="2646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380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3609761" y="2646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280</a:t>
              </a: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5764793" y="23940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1315</a:t>
              </a:r>
            </a:p>
          </p:txBody>
        </p:sp>
        <p:cxnSp>
          <p:nvCxnSpPr>
            <p:cNvPr id="65" name="Gerader Verbinder 64"/>
            <p:cNvCxnSpPr/>
            <p:nvPr/>
          </p:nvCxnSpPr>
          <p:spPr>
            <a:xfrm>
              <a:off x="7677195" y="156181"/>
              <a:ext cx="0" cy="50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65"/>
            <p:cNvSpPr txBox="1"/>
            <p:nvPr/>
          </p:nvSpPr>
          <p:spPr>
            <a:xfrm>
              <a:off x="7933086" y="21202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190</a:t>
              </a: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8657022" y="21202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295</a:t>
              </a:r>
            </a:p>
          </p:txBody>
        </p:sp>
        <p:cxnSp>
          <p:nvCxnSpPr>
            <p:cNvPr id="70" name="Gerader Verbinder 69"/>
            <p:cNvCxnSpPr/>
            <p:nvPr/>
          </p:nvCxnSpPr>
          <p:spPr>
            <a:xfrm>
              <a:off x="8468810" y="156181"/>
              <a:ext cx="0" cy="50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71"/>
            <p:cNvCxnSpPr/>
            <p:nvPr/>
          </p:nvCxnSpPr>
          <p:spPr>
            <a:xfrm>
              <a:off x="9363382" y="156182"/>
              <a:ext cx="0" cy="50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hteck 74"/>
            <p:cNvSpPr/>
            <p:nvPr/>
          </p:nvSpPr>
          <p:spPr>
            <a:xfrm>
              <a:off x="4302917" y="1503147"/>
              <a:ext cx="3365889" cy="1390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775877" y="1479218"/>
              <a:ext cx="138371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dirty="0">
                  <a:latin typeface="Arial" panose="020B0604020202020204" pitchFamily="34" charset="0"/>
                  <a:cs typeface="Arial" panose="020B0604020202020204" pitchFamily="34" charset="0"/>
                </a:rPr>
                <a:t>Schaukästen &lt; 60 cm (40 cm)</a:t>
              </a:r>
            </a:p>
          </p:txBody>
        </p:sp>
        <p:sp>
          <p:nvSpPr>
            <p:cNvPr id="78" name="Pfeil: nach unten 77"/>
            <p:cNvSpPr/>
            <p:nvPr/>
          </p:nvSpPr>
          <p:spPr>
            <a:xfrm>
              <a:off x="7898235" y="1548473"/>
              <a:ext cx="243280" cy="377504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Pfeil: nach unten 78"/>
            <p:cNvSpPr/>
            <p:nvPr/>
          </p:nvSpPr>
          <p:spPr>
            <a:xfrm flipV="1">
              <a:off x="3744460" y="1548473"/>
              <a:ext cx="243280" cy="377504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3540530" y="2017697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Eingang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7676672" y="2017697"/>
              <a:ext cx="686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Ausgang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2249189" y="2270066"/>
              <a:ext cx="149432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Originalbestuhlung ???</a:t>
              </a:r>
            </a:p>
            <a:p>
              <a:pPr algn="ctr"/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(ja, wenn in Klassenstärke,</a:t>
              </a:r>
            </a:p>
            <a:p>
              <a:pPr algn="ctr"/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sonst nur 1. Reihe)</a:t>
              </a:r>
            </a:p>
          </p:txBody>
        </p:sp>
        <p:cxnSp>
          <p:nvCxnSpPr>
            <p:cNvPr id="85" name="Verbinder: gewinkelt 84"/>
            <p:cNvCxnSpPr>
              <a:stCxn id="83" idx="0"/>
            </p:cNvCxnSpPr>
            <p:nvPr/>
          </p:nvCxnSpPr>
          <p:spPr>
            <a:xfrm rot="5400000" flipH="1" flipV="1">
              <a:off x="2570988" y="1629295"/>
              <a:ext cx="1066133" cy="215410"/>
            </a:xfrm>
            <a:prstGeom prst="bentConnector3">
              <a:avLst>
                <a:gd name="adj1" fmla="val 42406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/>
            <p:cNvSpPr txBox="1"/>
            <p:nvPr/>
          </p:nvSpPr>
          <p:spPr>
            <a:xfrm>
              <a:off x="1544843" y="105703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Cockpit</a:t>
              </a:r>
            </a:p>
            <a:p>
              <a:pPr algn="ctr"/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(geschlossen)</a:t>
              </a:r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2465289" y="2017697"/>
              <a:ext cx="6110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Monitor</a:t>
              </a:r>
            </a:p>
          </p:txBody>
        </p:sp>
        <p:sp>
          <p:nvSpPr>
            <p:cNvPr id="97" name="Textfeld 96"/>
            <p:cNvSpPr txBox="1"/>
            <p:nvPr/>
          </p:nvSpPr>
          <p:spPr>
            <a:xfrm>
              <a:off x="4864563" y="780808"/>
              <a:ext cx="10919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Variable Gestaltung</a:t>
              </a:r>
            </a:p>
          </p:txBody>
        </p:sp>
        <p:sp>
          <p:nvSpPr>
            <p:cNvPr id="385" name="Pfeil: nach oben und unten 384"/>
            <p:cNvSpPr/>
            <p:nvPr/>
          </p:nvSpPr>
          <p:spPr>
            <a:xfrm rot="16200000">
              <a:off x="3337210" y="1268727"/>
              <a:ext cx="182972" cy="292636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Pfeil: nach oben und unten 385"/>
            <p:cNvSpPr/>
            <p:nvPr/>
          </p:nvSpPr>
          <p:spPr>
            <a:xfrm rot="16200000">
              <a:off x="4127446" y="1268727"/>
              <a:ext cx="182972" cy="292636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Pfeil: nach oben und unten 388"/>
            <p:cNvSpPr/>
            <p:nvPr/>
          </p:nvSpPr>
          <p:spPr>
            <a:xfrm rot="16200000">
              <a:off x="7514895" y="1268727"/>
              <a:ext cx="182972" cy="292636"/>
            </a:xfrm>
            <a:prstGeom prst="upDown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2" name="Grafik 3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0865" y="982105"/>
              <a:ext cx="638916" cy="434073"/>
            </a:xfrm>
            <a:prstGeom prst="rect">
              <a:avLst/>
            </a:prstGeom>
          </p:spPr>
        </p:pic>
        <p:pic>
          <p:nvPicPr>
            <p:cNvPr id="393" name="Grafik 39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0728" y="913824"/>
              <a:ext cx="629162" cy="570635"/>
            </a:xfrm>
            <a:prstGeom prst="rect">
              <a:avLst/>
            </a:prstGeom>
          </p:spPr>
        </p:pic>
        <p:grpSp>
          <p:nvGrpSpPr>
            <p:cNvPr id="396" name="Gruppieren 395"/>
            <p:cNvGrpSpPr/>
            <p:nvPr/>
          </p:nvGrpSpPr>
          <p:grpSpPr>
            <a:xfrm>
              <a:off x="6148390" y="835934"/>
              <a:ext cx="902070" cy="726415"/>
              <a:chOff x="6238881" y="835934"/>
              <a:chExt cx="902070" cy="726415"/>
            </a:xfrm>
          </p:grpSpPr>
          <p:pic>
            <p:nvPicPr>
              <p:cNvPr id="391" name="Grafik 39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8881" y="835934"/>
                <a:ext cx="897409" cy="317019"/>
              </a:xfrm>
              <a:prstGeom prst="rect">
                <a:avLst/>
              </a:prstGeom>
            </p:spPr>
          </p:pic>
          <p:pic>
            <p:nvPicPr>
              <p:cNvPr id="395" name="Grafik 39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3542" y="1245330"/>
                <a:ext cx="897409" cy="317019"/>
              </a:xfrm>
              <a:prstGeom prst="rect">
                <a:avLst/>
              </a:prstGeom>
            </p:spPr>
          </p:pic>
        </p:grpSp>
        <p:sp>
          <p:nvSpPr>
            <p:cNvPr id="398" name="Textfeld 397"/>
            <p:cNvSpPr txBox="1"/>
            <p:nvPr/>
          </p:nvSpPr>
          <p:spPr>
            <a:xfrm>
              <a:off x="6789891" y="2017697"/>
              <a:ext cx="9220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Touchscreen</a:t>
              </a:r>
            </a:p>
          </p:txBody>
        </p:sp>
        <p:sp>
          <p:nvSpPr>
            <p:cNvPr id="402" name="Rechteck 401"/>
            <p:cNvSpPr/>
            <p:nvPr/>
          </p:nvSpPr>
          <p:spPr>
            <a:xfrm>
              <a:off x="2443641" y="893284"/>
              <a:ext cx="54000" cy="7455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3" name="Rechteck 402"/>
            <p:cNvSpPr/>
            <p:nvPr/>
          </p:nvSpPr>
          <p:spPr>
            <a:xfrm>
              <a:off x="7510943" y="856732"/>
              <a:ext cx="54000" cy="46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5" name="Verbinder: gewinkelt 404"/>
            <p:cNvCxnSpPr>
              <a:stCxn id="90" idx="0"/>
              <a:endCxn id="402" idx="3"/>
            </p:cNvCxnSpPr>
            <p:nvPr/>
          </p:nvCxnSpPr>
          <p:spPr>
            <a:xfrm rot="16200000" flipV="1">
              <a:off x="2258403" y="1505277"/>
              <a:ext cx="751659" cy="273181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Verbinder: gewinkelt 406"/>
            <p:cNvCxnSpPr>
              <a:stCxn id="398" idx="0"/>
              <a:endCxn id="403" idx="1"/>
            </p:cNvCxnSpPr>
            <p:nvPr/>
          </p:nvCxnSpPr>
          <p:spPr>
            <a:xfrm rot="5400000" flipH="1" flipV="1">
              <a:off x="6917447" y="1424201"/>
              <a:ext cx="926965" cy="260028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" name="Gruppieren 414"/>
            <p:cNvGrpSpPr/>
            <p:nvPr/>
          </p:nvGrpSpPr>
          <p:grpSpPr>
            <a:xfrm>
              <a:off x="3920162" y="867698"/>
              <a:ext cx="354584" cy="372765"/>
              <a:chOff x="6220068" y="2103093"/>
              <a:chExt cx="354584" cy="372765"/>
            </a:xfrm>
          </p:grpSpPr>
          <p:sp>
            <p:nvSpPr>
              <p:cNvPr id="412" name="Rechteck 411"/>
              <p:cNvSpPr/>
              <p:nvPr/>
            </p:nvSpPr>
            <p:spPr>
              <a:xfrm>
                <a:off x="6246384" y="2103093"/>
                <a:ext cx="301952" cy="36739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Textfeld 412"/>
              <p:cNvSpPr txBox="1"/>
              <p:nvPr/>
            </p:nvSpPr>
            <p:spPr>
              <a:xfrm>
                <a:off x="6220068" y="2106526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WC</a:t>
                </a:r>
              </a:p>
              <a:p>
                <a:pPr algn="ctr"/>
                <a:r>
                  <a:rPr lang="de-D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416" name="Textfeld 415"/>
            <p:cNvSpPr txBox="1"/>
            <p:nvPr/>
          </p:nvSpPr>
          <p:spPr>
            <a:xfrm>
              <a:off x="4602195" y="517583"/>
              <a:ext cx="24673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Stauraum für Garderobe/Rucksäcke etc.</a:t>
              </a:r>
            </a:p>
          </p:txBody>
        </p:sp>
        <p:sp>
          <p:nvSpPr>
            <p:cNvPr id="417" name="Rechteck 416"/>
            <p:cNvSpPr/>
            <p:nvPr/>
          </p:nvSpPr>
          <p:spPr>
            <a:xfrm>
              <a:off x="4533899" y="731460"/>
              <a:ext cx="2989755" cy="9018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0" name="Textfeld 419"/>
            <p:cNvSpPr txBox="1"/>
            <p:nvPr/>
          </p:nvSpPr>
          <p:spPr>
            <a:xfrm>
              <a:off x="8571977" y="994443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zbV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900" dirty="0">
                  <a:latin typeface="Arial" panose="020B0604020202020204" pitchFamily="34" charset="0"/>
                  <a:cs typeface="Arial" panose="020B0604020202020204" pitchFamily="34" charset="0"/>
                </a:rPr>
                <a:t>(Technik)</a:t>
              </a:r>
            </a:p>
          </p:txBody>
        </p:sp>
        <p:sp>
          <p:nvSpPr>
            <p:cNvPr id="422" name="Textfeld 421"/>
            <p:cNvSpPr txBox="1"/>
            <p:nvPr/>
          </p:nvSpPr>
          <p:spPr>
            <a:xfrm>
              <a:off x="9443090" y="994443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zbV</a:t>
              </a:r>
              <a:endParaRPr lang="de-DE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DE" sz="900" dirty="0">
                  <a:latin typeface="Arial" panose="020B0604020202020204" pitchFamily="34" charset="0"/>
                  <a:cs typeface="Arial" panose="020B0604020202020204" pitchFamily="34" charset="0"/>
                </a:rPr>
                <a:t>(Technik)</a:t>
              </a:r>
            </a:p>
          </p:txBody>
        </p:sp>
        <p:grpSp>
          <p:nvGrpSpPr>
            <p:cNvPr id="425" name="Gruppieren 424"/>
            <p:cNvGrpSpPr/>
            <p:nvPr/>
          </p:nvGrpSpPr>
          <p:grpSpPr>
            <a:xfrm>
              <a:off x="4251655" y="721291"/>
              <a:ext cx="389850" cy="262303"/>
              <a:chOff x="5294669" y="2051418"/>
              <a:chExt cx="389850" cy="262303"/>
            </a:xfrm>
          </p:grpSpPr>
          <p:sp>
            <p:nvSpPr>
              <p:cNvPr id="423" name="Flussdiagramm: Zusammenführung 422"/>
              <p:cNvSpPr/>
              <p:nvPr/>
            </p:nvSpPr>
            <p:spPr>
              <a:xfrm>
                <a:off x="5429601" y="2051418"/>
                <a:ext cx="109538" cy="109538"/>
              </a:xfrm>
              <a:prstGeom prst="flowChartSummingJunction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Textfeld 423"/>
              <p:cNvSpPr txBox="1"/>
              <p:nvPr/>
            </p:nvSpPr>
            <p:spPr>
              <a:xfrm>
                <a:off x="5294669" y="2129055"/>
                <a:ext cx="38985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Strom</a:t>
                </a:r>
                <a:endParaRPr lang="de-DE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6" name="Gruppieren 425"/>
            <p:cNvGrpSpPr/>
            <p:nvPr/>
          </p:nvGrpSpPr>
          <p:grpSpPr>
            <a:xfrm>
              <a:off x="5821292" y="724332"/>
              <a:ext cx="389850" cy="262303"/>
              <a:chOff x="5294669" y="2051418"/>
              <a:chExt cx="389850" cy="262303"/>
            </a:xfrm>
          </p:grpSpPr>
          <p:sp>
            <p:nvSpPr>
              <p:cNvPr id="427" name="Flussdiagramm: Zusammenführung 426"/>
              <p:cNvSpPr/>
              <p:nvPr/>
            </p:nvSpPr>
            <p:spPr>
              <a:xfrm>
                <a:off x="5429601" y="2051418"/>
                <a:ext cx="109538" cy="109538"/>
              </a:xfrm>
              <a:prstGeom prst="flowChartSummingJunction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8" name="Textfeld 427"/>
              <p:cNvSpPr txBox="1"/>
              <p:nvPr/>
            </p:nvSpPr>
            <p:spPr>
              <a:xfrm>
                <a:off x="5294669" y="2129055"/>
                <a:ext cx="38985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Strom</a:t>
                </a:r>
                <a:endParaRPr lang="de-DE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9" name="Gruppieren 428"/>
            <p:cNvGrpSpPr/>
            <p:nvPr/>
          </p:nvGrpSpPr>
          <p:grpSpPr>
            <a:xfrm>
              <a:off x="7073948" y="711429"/>
              <a:ext cx="389850" cy="262303"/>
              <a:chOff x="5294669" y="2051418"/>
              <a:chExt cx="389850" cy="262303"/>
            </a:xfrm>
          </p:grpSpPr>
          <p:sp>
            <p:nvSpPr>
              <p:cNvPr id="430" name="Flussdiagramm: Zusammenführung 429"/>
              <p:cNvSpPr/>
              <p:nvPr/>
            </p:nvSpPr>
            <p:spPr>
              <a:xfrm>
                <a:off x="5429601" y="2051418"/>
                <a:ext cx="109538" cy="109538"/>
              </a:xfrm>
              <a:prstGeom prst="flowChartSummingJunction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1" name="Textfeld 430"/>
              <p:cNvSpPr txBox="1"/>
              <p:nvPr/>
            </p:nvSpPr>
            <p:spPr>
              <a:xfrm>
                <a:off x="5294669" y="2129055"/>
                <a:ext cx="38985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Strom</a:t>
                </a:r>
                <a:endParaRPr lang="de-DE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2" name="Gruppieren 431"/>
            <p:cNvGrpSpPr/>
            <p:nvPr/>
          </p:nvGrpSpPr>
          <p:grpSpPr>
            <a:xfrm>
              <a:off x="4595475" y="1581471"/>
              <a:ext cx="389850" cy="262303"/>
              <a:chOff x="5294669" y="2051418"/>
              <a:chExt cx="389850" cy="262303"/>
            </a:xfrm>
          </p:grpSpPr>
          <p:sp>
            <p:nvSpPr>
              <p:cNvPr id="433" name="Flussdiagramm: Zusammenführung 432"/>
              <p:cNvSpPr/>
              <p:nvPr/>
            </p:nvSpPr>
            <p:spPr>
              <a:xfrm>
                <a:off x="5429601" y="2051418"/>
                <a:ext cx="109538" cy="109538"/>
              </a:xfrm>
              <a:prstGeom prst="flowChartSummingJunction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4" name="Textfeld 433"/>
              <p:cNvSpPr txBox="1"/>
              <p:nvPr/>
            </p:nvSpPr>
            <p:spPr>
              <a:xfrm>
                <a:off x="5294669" y="2129055"/>
                <a:ext cx="38985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Strom</a:t>
                </a:r>
                <a:endParaRPr lang="de-DE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5" name="Gruppieren 434"/>
            <p:cNvGrpSpPr/>
            <p:nvPr/>
          </p:nvGrpSpPr>
          <p:grpSpPr>
            <a:xfrm>
              <a:off x="6870409" y="1557863"/>
              <a:ext cx="389850" cy="262303"/>
              <a:chOff x="5294669" y="2051418"/>
              <a:chExt cx="389850" cy="262303"/>
            </a:xfrm>
          </p:grpSpPr>
          <p:sp>
            <p:nvSpPr>
              <p:cNvPr id="436" name="Flussdiagramm: Zusammenführung 435"/>
              <p:cNvSpPr/>
              <p:nvPr/>
            </p:nvSpPr>
            <p:spPr>
              <a:xfrm>
                <a:off x="5429601" y="2051418"/>
                <a:ext cx="109538" cy="109538"/>
              </a:xfrm>
              <a:prstGeom prst="flowChartSummingJunction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7" name="Textfeld 436"/>
              <p:cNvSpPr txBox="1"/>
              <p:nvPr/>
            </p:nvSpPr>
            <p:spPr>
              <a:xfrm>
                <a:off x="5294669" y="2129055"/>
                <a:ext cx="38985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Strom</a:t>
                </a:r>
                <a:endParaRPr lang="de-DE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400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05853" y="347257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/>
              <a:t>Mitgliederbindung</a:t>
            </a:r>
          </a:p>
        </p:txBody>
      </p:sp>
      <p:pic>
        <p:nvPicPr>
          <p:cNvPr id="3" name="Grafik 2" descr="Bild: Teamwork Ab 3 € auf Rechnung bestellen und sofort download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33" y="47770"/>
            <a:ext cx="2146925" cy="1671739"/>
          </a:xfrm>
          <a:prstGeom prst="rect">
            <a:avLst/>
          </a:prstGeom>
        </p:spPr>
      </p:pic>
      <p:grpSp>
        <p:nvGrpSpPr>
          <p:cNvPr id="27" name="Gruppieren 26"/>
          <p:cNvGrpSpPr/>
          <p:nvPr/>
        </p:nvGrpSpPr>
        <p:grpSpPr>
          <a:xfrm>
            <a:off x="2931688" y="762000"/>
            <a:ext cx="7570196" cy="243280"/>
            <a:chOff x="2824290" y="2221686"/>
            <a:chExt cx="7570196" cy="243280"/>
          </a:xfrm>
        </p:grpSpPr>
        <p:sp>
          <p:nvSpPr>
            <p:cNvPr id="15" name="Rechteck 14"/>
            <p:cNvSpPr/>
            <p:nvPr/>
          </p:nvSpPr>
          <p:spPr>
            <a:xfrm>
              <a:off x="2824290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JAN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3463399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FEB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4102508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MÄR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4741617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APR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5380726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MAI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6019835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JUN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7298053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AUG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658944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JUL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7937162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SEP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8576271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OKT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215380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NOV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854486" y="2221686"/>
              <a:ext cx="540000" cy="243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DEZ</a:t>
              </a:r>
            </a:p>
          </p:txBody>
        </p:sp>
      </p:grpSp>
      <p:grpSp>
        <p:nvGrpSpPr>
          <p:cNvPr id="102" name="Gruppieren 101"/>
          <p:cNvGrpSpPr/>
          <p:nvPr/>
        </p:nvGrpSpPr>
        <p:grpSpPr>
          <a:xfrm>
            <a:off x="4882100" y="2185332"/>
            <a:ext cx="1558630" cy="2711249"/>
            <a:chOff x="4882100" y="2185332"/>
            <a:chExt cx="1558630" cy="2711249"/>
          </a:xfrm>
        </p:grpSpPr>
        <p:sp>
          <p:nvSpPr>
            <p:cNvPr id="7" name="Rechteck 6"/>
            <p:cNvSpPr/>
            <p:nvPr/>
          </p:nvSpPr>
          <p:spPr>
            <a:xfrm>
              <a:off x="4882100" y="2185332"/>
              <a:ext cx="1477818" cy="6927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Frühjahr</a:t>
              </a:r>
              <a:endParaRPr lang="de-DE" dirty="0">
                <a:solidFill>
                  <a:schemeClr val="tx1"/>
                </a:solidFill>
              </a:endParaRPr>
            </a:p>
            <a:p>
              <a:pPr algn="ctr"/>
              <a:r>
                <a:rPr lang="de-DE" dirty="0">
                  <a:solidFill>
                    <a:schemeClr val="tx1"/>
                  </a:solidFill>
                </a:rPr>
                <a:t>IL-18-Treff</a:t>
              </a:r>
            </a:p>
          </p:txBody>
        </p:sp>
        <p:grpSp>
          <p:nvGrpSpPr>
            <p:cNvPr id="81" name="Gruppieren 80"/>
            <p:cNvGrpSpPr/>
            <p:nvPr/>
          </p:nvGrpSpPr>
          <p:grpSpPr>
            <a:xfrm>
              <a:off x="4952937" y="2994930"/>
              <a:ext cx="1487793" cy="1901651"/>
              <a:chOff x="4952937" y="3464714"/>
              <a:chExt cx="1487793" cy="1901651"/>
            </a:xfrm>
          </p:grpSpPr>
          <p:grpSp>
            <p:nvGrpSpPr>
              <p:cNvPr id="73" name="Gruppieren 72"/>
              <p:cNvGrpSpPr/>
              <p:nvPr/>
            </p:nvGrpSpPr>
            <p:grpSpPr>
              <a:xfrm>
                <a:off x="4952937" y="3464714"/>
                <a:ext cx="1332807" cy="1511481"/>
                <a:chOff x="4952937" y="3464714"/>
                <a:chExt cx="1332807" cy="1511481"/>
              </a:xfrm>
            </p:grpSpPr>
            <p:pic>
              <p:nvPicPr>
                <p:cNvPr id="50" name="Grafik 4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4952937" y="3464714"/>
                  <a:ext cx="1332807" cy="494148"/>
                </a:xfrm>
                <a:prstGeom prst="rect">
                  <a:avLst/>
                </a:prstGeom>
              </p:spPr>
            </p:pic>
            <p:grpSp>
              <p:nvGrpSpPr>
                <p:cNvPr id="72" name="Gruppieren 71"/>
                <p:cNvGrpSpPr/>
                <p:nvPr/>
              </p:nvGrpSpPr>
              <p:grpSpPr>
                <a:xfrm>
                  <a:off x="5073771" y="3860994"/>
                  <a:ext cx="1091138" cy="1115201"/>
                  <a:chOff x="5103182" y="3860994"/>
                  <a:chExt cx="1091138" cy="1115201"/>
                </a:xfrm>
              </p:grpSpPr>
              <p:pic>
                <p:nvPicPr>
                  <p:cNvPr id="59" name="Grafik 58" descr="Herzliche Einladung zum Frühschoppen / Brunch in unserer Gemeinde!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28451" y="4320765"/>
                    <a:ext cx="655589" cy="647038"/>
                  </a:xfrm>
                  <a:prstGeom prst="rect">
                    <a:avLst/>
                  </a:prstGeom>
                </p:spPr>
              </p:pic>
              <p:pic>
                <p:nvPicPr>
                  <p:cNvPr id="65" name="Grafik 64" descr="Avoid phosphate toxicity and enjoy a healthy life,” researchers ..."/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3182" y="4440919"/>
                    <a:ext cx="434008" cy="535276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 66" descr="Bier schützt vor Osteoporose"/>
                  <p:cNvPicPr>
                    <a:picLocks noChangeAspect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84744" y="3860994"/>
                    <a:ext cx="609576" cy="676629"/>
                  </a:xfrm>
                  <a:prstGeom prst="rect">
                    <a:avLst/>
                  </a:prstGeom>
                </p:spPr>
              </p:pic>
              <p:pic>
                <p:nvPicPr>
                  <p:cNvPr id="63" name="Grafik 62" descr="Belegte Backwaren"/>
                  <p:cNvPicPr>
                    <a:picLocks noChangeAspect="1"/>
                  </p:cNvPicPr>
                  <p:nvPr/>
                </p:nvPicPr>
                <p:blipFill>
                  <a:blip r:embed="rId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32343" y="4139032"/>
                    <a:ext cx="590523" cy="37032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62" name="Grafik 61" descr="Geschmack braucht nicht mehr als beste Zutaten und die Liebe zum Beruf ...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6956" y="4259381"/>
                <a:ext cx="573774" cy="573774"/>
              </a:xfrm>
              <a:prstGeom prst="rect">
                <a:avLst/>
              </a:prstGeom>
            </p:spPr>
          </p:pic>
          <p:pic>
            <p:nvPicPr>
              <p:cNvPr id="64" name="Grafik 63" descr="Bäckerei, Kornbäcker, Rokas, Herne, Dinslaken, Essen, Duisburg ...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9365" y="4672995"/>
                <a:ext cx="693370" cy="693370"/>
              </a:xfrm>
              <a:prstGeom prst="rect">
                <a:avLst/>
              </a:prstGeom>
            </p:spPr>
          </p:pic>
        </p:grpSp>
      </p:grpSp>
      <p:grpSp>
        <p:nvGrpSpPr>
          <p:cNvPr id="104" name="Gruppieren 103"/>
          <p:cNvGrpSpPr/>
          <p:nvPr/>
        </p:nvGrpSpPr>
        <p:grpSpPr>
          <a:xfrm>
            <a:off x="8782925" y="2185332"/>
            <a:ext cx="1490855" cy="2711249"/>
            <a:chOff x="8782925" y="2185332"/>
            <a:chExt cx="1490855" cy="2711249"/>
          </a:xfrm>
        </p:grpSpPr>
        <p:sp>
          <p:nvSpPr>
            <p:cNvPr id="56" name="Rechteck 55"/>
            <p:cNvSpPr/>
            <p:nvPr/>
          </p:nvSpPr>
          <p:spPr>
            <a:xfrm>
              <a:off x="8782925" y="2185332"/>
              <a:ext cx="1477818" cy="6927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Herbst</a:t>
              </a:r>
              <a:endParaRPr lang="de-DE" dirty="0">
                <a:solidFill>
                  <a:schemeClr val="tx1"/>
                </a:solidFill>
              </a:endParaRPr>
            </a:p>
            <a:p>
              <a:pPr algn="ctr"/>
              <a:r>
                <a:rPr lang="de-DE" dirty="0">
                  <a:solidFill>
                    <a:schemeClr val="tx1"/>
                  </a:solidFill>
                </a:rPr>
                <a:t>IL-18-Treff</a:t>
              </a:r>
            </a:p>
          </p:txBody>
        </p:sp>
        <p:grpSp>
          <p:nvGrpSpPr>
            <p:cNvPr id="82" name="Gruppieren 81"/>
            <p:cNvGrpSpPr/>
            <p:nvPr/>
          </p:nvGrpSpPr>
          <p:grpSpPr>
            <a:xfrm flipH="1">
              <a:off x="8785987" y="2994930"/>
              <a:ext cx="1487793" cy="1901651"/>
              <a:chOff x="4952937" y="3464714"/>
              <a:chExt cx="1487793" cy="1901651"/>
            </a:xfrm>
          </p:grpSpPr>
          <p:grpSp>
            <p:nvGrpSpPr>
              <p:cNvPr id="83" name="Gruppieren 82"/>
              <p:cNvGrpSpPr/>
              <p:nvPr/>
            </p:nvGrpSpPr>
            <p:grpSpPr>
              <a:xfrm>
                <a:off x="4952937" y="3464714"/>
                <a:ext cx="1332807" cy="1511481"/>
                <a:chOff x="4952937" y="3464714"/>
                <a:chExt cx="1332807" cy="1511481"/>
              </a:xfrm>
            </p:grpSpPr>
            <p:pic>
              <p:nvPicPr>
                <p:cNvPr id="86" name="Grafik 8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flipH="1">
                  <a:off x="4952937" y="3464714"/>
                  <a:ext cx="1332807" cy="494148"/>
                </a:xfrm>
                <a:prstGeom prst="rect">
                  <a:avLst/>
                </a:prstGeom>
              </p:spPr>
            </p:pic>
            <p:grpSp>
              <p:nvGrpSpPr>
                <p:cNvPr id="87" name="Gruppieren 86"/>
                <p:cNvGrpSpPr/>
                <p:nvPr/>
              </p:nvGrpSpPr>
              <p:grpSpPr>
                <a:xfrm>
                  <a:off x="5073771" y="3860994"/>
                  <a:ext cx="1091138" cy="1115201"/>
                  <a:chOff x="5103182" y="3860994"/>
                  <a:chExt cx="1091138" cy="1115201"/>
                </a:xfrm>
              </p:grpSpPr>
              <p:pic>
                <p:nvPicPr>
                  <p:cNvPr id="88" name="Grafik 87" descr="Herzliche Einladung zum Frühschoppen / Brunch in unserer Gemeinde!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28451" y="4320765"/>
                    <a:ext cx="655589" cy="647038"/>
                  </a:xfrm>
                  <a:prstGeom prst="rect">
                    <a:avLst/>
                  </a:prstGeom>
                </p:spPr>
              </p:pic>
              <p:pic>
                <p:nvPicPr>
                  <p:cNvPr id="89" name="Grafik 88" descr="Avoid phosphate toxicity and enjoy a healthy life,” researchers ..."/>
                  <p:cNvPicPr>
                    <a:picLocks noChangeAspect="1"/>
                  </p:cNvPicPr>
                  <p:nvPr/>
                </p:nvPicPr>
                <p:blipFill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03182" y="4440919"/>
                    <a:ext cx="434008" cy="535276"/>
                  </a:xfrm>
                  <a:prstGeom prst="rect">
                    <a:avLst/>
                  </a:prstGeom>
                </p:spPr>
              </p:pic>
              <p:pic>
                <p:nvPicPr>
                  <p:cNvPr id="90" name="Grafik 89" descr="Bier schützt vor Osteoporose"/>
                  <p:cNvPicPr>
                    <a:picLocks noChangeAspect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84744" y="3860994"/>
                    <a:ext cx="609576" cy="676629"/>
                  </a:xfrm>
                  <a:prstGeom prst="rect">
                    <a:avLst/>
                  </a:prstGeom>
                </p:spPr>
              </p:pic>
              <p:pic>
                <p:nvPicPr>
                  <p:cNvPr id="91" name="Grafik 90" descr="Belegte Backwaren"/>
                  <p:cNvPicPr>
                    <a:picLocks noChangeAspect="1"/>
                  </p:cNvPicPr>
                  <p:nvPr/>
                </p:nvPicPr>
                <p:blipFill>
                  <a:blip r:embed="rId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32343" y="4139032"/>
                    <a:ext cx="590523" cy="37032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84" name="Grafik 83" descr="Geschmack braucht nicht mehr als beste Zutaten und die Liebe zum Beruf ...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6956" y="4259381"/>
                <a:ext cx="573774" cy="573774"/>
              </a:xfrm>
              <a:prstGeom prst="rect">
                <a:avLst/>
              </a:prstGeom>
            </p:spPr>
          </p:pic>
          <p:pic>
            <p:nvPicPr>
              <p:cNvPr id="85" name="Grafik 84" descr="Bäckerei, Kornbäcker, Rokas, Herne, Dinslaken, Essen, Duisburg ...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9365" y="4672995"/>
                <a:ext cx="693370" cy="693370"/>
              </a:xfrm>
              <a:prstGeom prst="rect">
                <a:avLst/>
              </a:prstGeom>
            </p:spPr>
          </p:pic>
        </p:grpSp>
      </p:grpSp>
      <p:grpSp>
        <p:nvGrpSpPr>
          <p:cNvPr id="101" name="Gruppieren 100"/>
          <p:cNvGrpSpPr/>
          <p:nvPr/>
        </p:nvGrpSpPr>
        <p:grpSpPr>
          <a:xfrm>
            <a:off x="2537417" y="1032728"/>
            <a:ext cx="1872089" cy="5368244"/>
            <a:chOff x="2537417" y="1032728"/>
            <a:chExt cx="1872089" cy="5368244"/>
          </a:xfrm>
        </p:grpSpPr>
        <p:sp>
          <p:nvSpPr>
            <p:cNvPr id="8" name="Rechteck 7"/>
            <p:cNvSpPr/>
            <p:nvPr/>
          </p:nvSpPr>
          <p:spPr>
            <a:xfrm>
              <a:off x="2931688" y="2185332"/>
              <a:ext cx="1477818" cy="6927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Winter</a:t>
              </a:r>
              <a:endParaRPr lang="de-DE" dirty="0">
                <a:solidFill>
                  <a:schemeClr val="tx1"/>
                </a:solidFill>
              </a:endParaRPr>
            </a:p>
            <a:p>
              <a:pPr algn="ctr"/>
              <a:r>
                <a:rPr lang="de-DE" dirty="0">
                  <a:solidFill>
                    <a:schemeClr val="tx1"/>
                  </a:solidFill>
                </a:rPr>
                <a:t>Winterfest</a:t>
              </a:r>
            </a:p>
          </p:txBody>
        </p:sp>
        <p:cxnSp>
          <p:nvCxnSpPr>
            <p:cNvPr id="29" name="Verbinder: gewinkelt 28"/>
            <p:cNvCxnSpPr>
              <a:endCxn id="8" idx="0"/>
            </p:cNvCxnSpPr>
            <p:nvPr/>
          </p:nvCxnSpPr>
          <p:spPr>
            <a:xfrm rot="16200000" flipH="1">
              <a:off x="2945186" y="1459920"/>
              <a:ext cx="1152603" cy="298220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69110" y="2905507"/>
              <a:ext cx="1402974" cy="1533483"/>
            </a:xfrm>
            <a:prstGeom prst="rect">
              <a:avLst/>
            </a:prstGeom>
          </p:spPr>
        </p:pic>
        <p:sp>
          <p:nvSpPr>
            <p:cNvPr id="61" name="Textfeld 60"/>
            <p:cNvSpPr txBox="1"/>
            <p:nvPr/>
          </p:nvSpPr>
          <p:spPr>
            <a:xfrm>
              <a:off x="2943438" y="5231421"/>
              <a:ext cx="142218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Sa. 21. Jan. 2017</a:t>
              </a:r>
              <a:b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Mitglieder, Freunde,</a:t>
              </a:r>
              <a:b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Sponsoren und Gäste</a:t>
              </a:r>
            </a:p>
            <a:p>
              <a:pPr algn="ctr"/>
              <a:r>
                <a:rPr lang="de-DE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Zitadelle Petersberg</a:t>
              </a:r>
            </a:p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360,-- € Miete</a:t>
              </a:r>
            </a:p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350,-- € Musik</a:t>
              </a:r>
            </a:p>
            <a:p>
              <a:pPr algn="ctr"/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de-DE" sz="10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10;-- € Beitrag</a:t>
              </a:r>
            </a:p>
          </p:txBody>
        </p:sp>
        <p:pic>
          <p:nvPicPr>
            <p:cNvPr id="92" name="Grafik 91" descr="Original file ‎ (1,158 × 768 pixels, file size: 447 KB, MIME type ...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77" y="4282316"/>
              <a:ext cx="1422407" cy="943178"/>
            </a:xfrm>
            <a:prstGeom prst="rect">
              <a:avLst/>
            </a:prstGeom>
          </p:spPr>
        </p:pic>
        <p:sp>
          <p:nvSpPr>
            <p:cNvPr id="99" name="Textfeld 98"/>
            <p:cNvSpPr txBox="1"/>
            <p:nvPr/>
          </p:nvSpPr>
          <p:spPr>
            <a:xfrm>
              <a:off x="2537417" y="1052284"/>
              <a:ext cx="607859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anose="020B0604020202020204" pitchFamily="34" charset="0"/>
                  <a:cs typeface="Arial" panose="020B0604020202020204" pitchFamily="34" charset="0"/>
                </a:rPr>
                <a:t>FERIEN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3570797" y="1054712"/>
              <a:ext cx="780983" cy="230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anose="020B0604020202020204" pitchFamily="34" charset="0"/>
                  <a:cs typeface="Arial" panose="020B0604020202020204" pitchFamily="34" charset="0"/>
                </a:rPr>
                <a:t>FASCHING</a:t>
              </a:r>
            </a:p>
          </p:txBody>
        </p:sp>
      </p:grpSp>
      <p:grpSp>
        <p:nvGrpSpPr>
          <p:cNvPr id="117" name="Gruppieren 116"/>
          <p:cNvGrpSpPr/>
          <p:nvPr/>
        </p:nvGrpSpPr>
        <p:grpSpPr>
          <a:xfrm>
            <a:off x="6896808" y="2185332"/>
            <a:ext cx="1525471" cy="3760016"/>
            <a:chOff x="6896808" y="2185332"/>
            <a:chExt cx="1525471" cy="3760016"/>
          </a:xfrm>
        </p:grpSpPr>
        <p:sp>
          <p:nvSpPr>
            <p:cNvPr id="10" name="Rechteck 9"/>
            <p:cNvSpPr/>
            <p:nvPr/>
          </p:nvSpPr>
          <p:spPr>
            <a:xfrm>
              <a:off x="6920634" y="3874923"/>
              <a:ext cx="1477818" cy="6927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Sommer</a:t>
              </a:r>
              <a:endParaRPr lang="de-DE" dirty="0">
                <a:solidFill>
                  <a:schemeClr val="tx1"/>
                </a:solidFill>
              </a:endParaRPr>
            </a:p>
            <a:p>
              <a:pPr algn="ctr"/>
              <a:r>
                <a:rPr lang="de-DE" dirty="0">
                  <a:solidFill>
                    <a:schemeClr val="tx1"/>
                  </a:solidFill>
                </a:rPr>
                <a:t>Barbecue</a:t>
              </a:r>
            </a:p>
          </p:txBody>
        </p:sp>
        <p:pic>
          <p:nvPicPr>
            <p:cNvPr id="47" name="Grafik 46" descr="Pedestrian Barbecue by algotruneman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931" y="5055372"/>
              <a:ext cx="1405224" cy="889976"/>
            </a:xfrm>
            <a:prstGeom prst="rect">
              <a:avLst/>
            </a:prstGeom>
          </p:spPr>
        </p:pic>
        <p:pic>
          <p:nvPicPr>
            <p:cNvPr id="53" name="Grafik 52" descr="Kinder machen einen Wettlauf&quot; Stockfotos und lizenzfreie Vektoren auf ...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808" y="2794890"/>
              <a:ext cx="1525471" cy="1080033"/>
            </a:xfrm>
            <a:prstGeom prst="rect">
              <a:avLst/>
            </a:prstGeom>
          </p:spPr>
        </p:pic>
        <p:sp>
          <p:nvSpPr>
            <p:cNvPr id="54" name="Rechteck 53"/>
            <p:cNvSpPr/>
            <p:nvPr/>
          </p:nvSpPr>
          <p:spPr>
            <a:xfrm>
              <a:off x="6920634" y="2185332"/>
              <a:ext cx="1477818" cy="6927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Sommer</a:t>
              </a:r>
              <a:endParaRPr lang="de-DE" dirty="0">
                <a:solidFill>
                  <a:schemeClr val="tx1"/>
                </a:solidFill>
              </a:endParaRPr>
            </a:p>
            <a:p>
              <a:pPr algn="ctr"/>
              <a:r>
                <a:rPr lang="de-DE" dirty="0">
                  <a:solidFill>
                    <a:schemeClr val="tx1"/>
                  </a:solidFill>
                </a:rPr>
                <a:t>Flughafenlauf</a:t>
              </a:r>
            </a:p>
          </p:txBody>
        </p:sp>
        <p:pic>
          <p:nvPicPr>
            <p:cNvPr id="111" name="Grafik 1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3140" y="4564438"/>
              <a:ext cx="1332807" cy="494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2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Breitbild</PresentationFormat>
  <Paragraphs>160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Kraska</dc:creator>
  <cp:lastModifiedBy>Peter Kraska</cp:lastModifiedBy>
  <cp:revision>50</cp:revision>
  <dcterms:created xsi:type="dcterms:W3CDTF">2016-10-12T08:01:07Z</dcterms:created>
  <dcterms:modified xsi:type="dcterms:W3CDTF">2016-10-24T15:45:49Z</dcterms:modified>
</cp:coreProperties>
</file>