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9" r:id="rId3"/>
    <p:sldId id="280" r:id="rId4"/>
    <p:sldId id="281" r:id="rId5"/>
    <p:sldId id="282" r:id="rId6"/>
    <p:sldId id="284" r:id="rId7"/>
    <p:sldId id="286" r:id="rId8"/>
    <p:sldId id="285" r:id="rId9"/>
    <p:sldId id="278" r:id="rId10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7B9"/>
    <a:srgbClr val="67B858"/>
    <a:srgbClr val="1B9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90"/>
  </p:normalViewPr>
  <p:slideViewPr>
    <p:cSldViewPr snapToGrid="0" snapToObjects="1">
      <p:cViewPr>
        <p:scale>
          <a:sx n="80" d="100"/>
          <a:sy n="80" d="100"/>
        </p:scale>
        <p:origin x="258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1D40132-B45E-49F3-AA87-CF5389483B48}" type="datetimeFigureOut">
              <a:rPr lang="de-DE" smtClean="0"/>
              <a:t>01.04.2023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6B4B9AB-1DB2-4D15-A09F-4537496CA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47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828800"/>
            <a:ext cx="9144000" cy="1681162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272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362201"/>
            <a:ext cx="10515600" cy="403013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F6DE-5A4A-4C73-A4E7-1E47DA2040D2}" type="datetime1">
              <a:rPr lang="de-DE" smtClean="0"/>
              <a:t>01.04.2023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Prof. Dr. Klaus P. Jantke / ADICOM Software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505A-A632-144C-8C34-63B5097D7BD5}" type="slidenum">
              <a:rPr lang="de-DE" smtClean="0"/>
              <a:pPr/>
              <a:t>‹Nr.›</a:t>
            </a:fld>
            <a:r>
              <a:rPr lang="de-DE" dirty="0"/>
              <a:t> [10]</a:t>
            </a:r>
          </a:p>
        </p:txBody>
      </p:sp>
    </p:spTree>
    <p:extLst>
      <p:ext uri="{BB962C8B-B14F-4D97-AF65-F5344CB8AC3E}">
        <p14:creationId xmlns:p14="http://schemas.microsoft.com/office/powerpoint/2010/main" val="190971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32556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Vorname Name / ADICOM Xxxxxxxx GmbH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505A-A632-144C-8C34-63B5097D7BD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838200" y="6565485"/>
            <a:ext cx="26633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bg1"/>
                </a:solidFill>
              </a:rPr>
              <a:t>06.04.2017 / erste Lehrveranstaltung</a:t>
            </a:r>
          </a:p>
        </p:txBody>
      </p:sp>
    </p:spTree>
    <p:extLst>
      <p:ext uri="{BB962C8B-B14F-4D97-AF65-F5344CB8AC3E}">
        <p14:creationId xmlns:p14="http://schemas.microsoft.com/office/powerpoint/2010/main" val="35151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2362201"/>
            <a:ext cx="5181600" cy="402166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2362201"/>
            <a:ext cx="5181600" cy="402166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1ED2-49B4-4F8A-9708-49B74DD3DBB8}" type="datetime1">
              <a:rPr lang="de-DE" smtClean="0"/>
              <a:t>01.04.2023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Vorname Name / ADICOM Xxxxxxxx GmbH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505A-A632-144C-8C34-63B5097D7BD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00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9" y="2362204"/>
            <a:ext cx="5157787" cy="5164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9" y="2878667"/>
            <a:ext cx="5157787" cy="351366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2" y="2362204"/>
            <a:ext cx="5183188" cy="5164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2" y="2878667"/>
            <a:ext cx="5183188" cy="351366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A1F0-9895-4D42-8632-26901F88B934}" type="datetime1">
              <a:rPr lang="de-DE" smtClean="0"/>
              <a:t>01.04.2023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Vorname Name / ADICOM Xxxxxxxx GmbH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505A-A632-144C-8C34-63B5097D7BD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820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809742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F4C5-D428-4131-BD31-9F62EE8E0E6C}" type="datetime1">
              <a:rPr lang="de-DE" smtClean="0"/>
              <a:t>01.04.2023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Vorname Name / ADICOM Xxxxxxxx GmbH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505A-A632-144C-8C34-63B5097D7BD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561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 txBox="1">
            <a:spLocks/>
          </p:cNvSpPr>
          <p:nvPr userDrawn="1"/>
        </p:nvSpPr>
        <p:spPr>
          <a:xfrm>
            <a:off x="838200" y="6602280"/>
            <a:ext cx="2743200" cy="165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E2F6DE-5A4A-4C73-A4E7-1E47DA2040D2}" type="datetime1">
              <a:rPr lang="de-DE" smtClean="0"/>
              <a:pPr/>
              <a:t>01.04.2023</a:t>
            </a:fld>
            <a:endParaRPr lang="de-DE"/>
          </a:p>
        </p:txBody>
      </p:sp>
      <p:sp>
        <p:nvSpPr>
          <p:cNvPr id="9" name="Fußzeilenplatzhalter 8"/>
          <p:cNvSpPr txBox="1">
            <a:spLocks/>
          </p:cNvSpPr>
          <p:nvPr userDrawn="1"/>
        </p:nvSpPr>
        <p:spPr>
          <a:xfrm>
            <a:off x="4038600" y="6602280"/>
            <a:ext cx="4114800" cy="165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Prof. Dr. Klaus P. Jantke / ADICOM Software</a:t>
            </a:r>
          </a:p>
        </p:txBody>
      </p:sp>
      <p:sp>
        <p:nvSpPr>
          <p:cNvPr id="10" name="Foliennummernplatzhalter 9"/>
          <p:cNvSpPr txBox="1">
            <a:spLocks/>
          </p:cNvSpPr>
          <p:nvPr userDrawn="1"/>
        </p:nvSpPr>
        <p:spPr>
          <a:xfrm>
            <a:off x="8610600" y="6602280"/>
            <a:ext cx="2743200" cy="165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86505A-A632-144C-8C34-63B5097D7BD5}" type="slidenum">
              <a:rPr lang="de-DE" smtClean="0"/>
              <a:pPr/>
              <a:t>‹Nr.›</a:t>
            </a:fld>
            <a:r>
              <a:rPr lang="de-DE" dirty="0"/>
              <a:t> [10]</a:t>
            </a:r>
          </a:p>
        </p:txBody>
      </p:sp>
    </p:spTree>
    <p:extLst>
      <p:ext uri="{BB962C8B-B14F-4D97-AF65-F5344CB8AC3E}">
        <p14:creationId xmlns:p14="http://schemas.microsoft.com/office/powerpoint/2010/main" val="79354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1278470"/>
            <a:ext cx="3932237" cy="126999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1278467"/>
            <a:ext cx="6172200" cy="51054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548467"/>
            <a:ext cx="3932237" cy="38354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C425-D886-44C6-820B-DE948C42068A}" type="datetime1">
              <a:rPr lang="de-DE" smtClean="0"/>
              <a:t>01.04.2023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Vorname Name / ADICOM Xxxxxxxx GmbH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505A-A632-144C-8C34-63B5097D7BD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995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1303868"/>
            <a:ext cx="3932237" cy="128693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1303866"/>
            <a:ext cx="6172200" cy="508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590800"/>
            <a:ext cx="3932237" cy="37930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5BA8-B1DB-43B5-8BB9-D24B29B10B86}" type="datetime1">
              <a:rPr lang="de-DE" smtClean="0"/>
              <a:t>01.04.2023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Vorname Name / ADICOM Xxxxxxxx GmbH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505A-A632-144C-8C34-63B5097D7BD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18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1337733"/>
            <a:ext cx="10515600" cy="102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362201"/>
            <a:ext cx="10515600" cy="4021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602280"/>
            <a:ext cx="2743200" cy="165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69CE8B6-A090-49E3-A491-1D09760508CD}" type="datetime1">
              <a:rPr lang="de-DE" smtClean="0"/>
              <a:t>01.04.2023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602280"/>
            <a:ext cx="4114800" cy="165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Vorname Name / ADICOM </a:t>
            </a:r>
            <a:r>
              <a:rPr lang="de-DE" dirty="0" err="1"/>
              <a:t>Xxxxxxxx</a:t>
            </a:r>
            <a:r>
              <a:rPr lang="de-DE" dirty="0"/>
              <a:t> GmbH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602280"/>
            <a:ext cx="2743200" cy="165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586505A-A632-144C-8C34-63B5097D7BD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739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1B92CE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1" kern="1200">
          <a:solidFill>
            <a:srgbClr val="67B858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Künstliche Intelligenz (KI) im Fliegenden Klassenzimmer (FKZ)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57094"/>
          </a:xfrm>
        </p:spPr>
        <p:txBody>
          <a:bodyPr>
            <a:normAutofit/>
          </a:bodyPr>
          <a:lstStyle/>
          <a:p>
            <a:r>
              <a:rPr lang="de-DE" dirty="0"/>
              <a:t>Dr. Winfried Wehrstedt</a:t>
            </a:r>
          </a:p>
          <a:p>
            <a:r>
              <a:rPr lang="de-DE" dirty="0"/>
              <a:t>Spiel- und Freizeitplätze der Generationen Erfurt e.V.</a:t>
            </a:r>
          </a:p>
          <a:p>
            <a:pPr>
              <a:spcAft>
                <a:spcPts val="1200"/>
              </a:spcAft>
            </a:pPr>
            <a:r>
              <a:rPr lang="de-DE" dirty="0"/>
              <a:t>Vorstand</a:t>
            </a:r>
          </a:p>
          <a:p>
            <a:r>
              <a:rPr lang="de-DE" dirty="0"/>
              <a:t>Prof. Dr. </a:t>
            </a:r>
            <a:r>
              <a:rPr lang="de-DE" dirty="0" err="1"/>
              <a:t>rer</a:t>
            </a:r>
            <a:r>
              <a:rPr lang="de-DE" dirty="0"/>
              <a:t>. nat. Dr. sc. nat. Klaus P. </a:t>
            </a:r>
            <a:r>
              <a:rPr lang="de-DE" dirty="0" err="1"/>
              <a:t>Jantke</a:t>
            </a:r>
            <a:endParaRPr lang="de-DE" dirty="0"/>
          </a:p>
          <a:p>
            <a:r>
              <a:rPr lang="de-DE" dirty="0"/>
              <a:t>ADICOM Software KG, Weimar </a:t>
            </a:r>
          </a:p>
          <a:p>
            <a:r>
              <a:rPr lang="de-DE" dirty="0"/>
              <a:t>Chief Scientific Officer</a:t>
            </a:r>
          </a:p>
        </p:txBody>
      </p:sp>
    </p:spTree>
    <p:extLst>
      <p:ext uri="{BB962C8B-B14F-4D97-AF65-F5344CB8AC3E}">
        <p14:creationId xmlns:p14="http://schemas.microsoft.com/office/powerpoint/2010/main" val="991897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90E8DD0-BA86-49A2-A1D0-FFC3E233C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2201"/>
            <a:ext cx="9786870" cy="4030132"/>
          </a:xfrm>
        </p:spPr>
        <p:txBody>
          <a:bodyPr/>
          <a:lstStyle/>
          <a:p>
            <a:r>
              <a:rPr lang="de-DE" dirty="0"/>
              <a:t>KI erlebt gegenwärtig einen Boom, der über die Grenzen der Wirtschaft schwappt und in alle Bereiche auch des privaten Lebens eindringt.</a:t>
            </a:r>
          </a:p>
          <a:p>
            <a:pPr>
              <a:spcAft>
                <a:spcPts val="1200"/>
              </a:spcAft>
            </a:pPr>
            <a:r>
              <a:rPr lang="de-DE" dirty="0"/>
              <a:t>Selbst Schulen, Hochschulen und die berufliche Bildung bleiben nicht verschont.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400" dirty="0">
                <a:solidFill>
                  <a:srgbClr val="FFC000"/>
                </a:solidFill>
              </a:rPr>
              <a:t>KI verändert die Gesellschaft.  Der Übergang muss begleitet werden.</a:t>
            </a:r>
          </a:p>
          <a:p>
            <a:r>
              <a:rPr lang="de-DE" dirty="0"/>
              <a:t>Eine gesellschaftliche Zukunft ohne KI ist undenkbar, wird es nicht geben.</a:t>
            </a:r>
          </a:p>
          <a:p>
            <a:r>
              <a:rPr lang="de-DE" dirty="0"/>
              <a:t>KI verändert die Arbeitswelt der Zukunft, Ausnahmen sind nicht zu erkennen. </a:t>
            </a:r>
          </a:p>
          <a:p>
            <a:pPr>
              <a:spcAft>
                <a:spcPts val="1200"/>
              </a:spcAft>
            </a:pPr>
            <a:r>
              <a:rPr lang="de-DE" dirty="0"/>
              <a:t>Die Vielfalt der Veränderungen im privaten Leben – schulisches Lernen und Haus- aufgaben, Tele-Medizin, Altenpflege, … – ist noch gar nicht überschaubar.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FFC000"/>
                </a:solidFill>
              </a:rPr>
              <a:t>Bildung heute muss die Zukunft im Blick haben.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9D5CD98-B102-4459-92B9-42C3E10CD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Lage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1A84CF-5B44-4A7A-8D4A-B87C4A197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F6DE-5A4A-4C73-A4E7-1E47DA2040D2}" type="datetime1">
              <a:rPr lang="de-DE" smtClean="0"/>
              <a:t>01.04.2023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5B49CF-4743-4B0D-9FFB-A7C0A86F4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Klaus P. Jantke / ADICOM Software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82C9FE-A388-4D9F-B544-1FBA88810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505A-A632-144C-8C34-63B5097D7BD5}" type="slidenum">
              <a:rPr lang="de-DE" smtClean="0"/>
              <a:pPr/>
              <a:t>2</a:t>
            </a:fld>
            <a:r>
              <a:rPr lang="de-DE" dirty="0"/>
              <a:t> [9]</a:t>
            </a:r>
          </a:p>
        </p:txBody>
      </p:sp>
    </p:spTree>
    <p:extLst>
      <p:ext uri="{BB962C8B-B14F-4D97-AF65-F5344CB8AC3E}">
        <p14:creationId xmlns:p14="http://schemas.microsoft.com/office/powerpoint/2010/main" val="107746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30249C5-BE41-4D27-AE4B-71B8F2560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62201"/>
            <a:ext cx="10641037" cy="4030132"/>
          </a:xfrm>
        </p:spPr>
        <p:txBody>
          <a:bodyPr/>
          <a:lstStyle/>
          <a:p>
            <a:r>
              <a:rPr lang="de-DE" dirty="0"/>
              <a:t>KI betrifft alle Generationen und alle Gruppen in der Gesellschaft.</a:t>
            </a:r>
          </a:p>
          <a:p>
            <a:r>
              <a:rPr lang="de-DE" dirty="0"/>
              <a:t>Allen soll die Gelegenheit einer </a:t>
            </a:r>
            <a:r>
              <a:rPr lang="de-DE" dirty="0">
                <a:solidFill>
                  <a:srgbClr val="FFC000"/>
                </a:solidFill>
              </a:rPr>
              <a:t>Begleitung beim gesellschaftlichen Wandel </a:t>
            </a:r>
            <a:r>
              <a:rPr lang="de-DE" dirty="0"/>
              <a:t>geboten werden. </a:t>
            </a:r>
          </a:p>
          <a:p>
            <a:r>
              <a:rPr lang="de-DE" dirty="0"/>
              <a:t>Insbesondere Kinder und Jugendliche werden nicht (allein) für unsere Gegenwart, sondern hauptsächlich </a:t>
            </a:r>
            <a:r>
              <a:rPr lang="de-DE" dirty="0">
                <a:solidFill>
                  <a:srgbClr val="FFC000"/>
                </a:solidFill>
              </a:rPr>
              <a:t>für ihre Zukunft gebildet</a:t>
            </a:r>
            <a:r>
              <a:rPr lang="de-DE" dirty="0"/>
              <a:t>. </a:t>
            </a:r>
          </a:p>
          <a:p>
            <a:pPr>
              <a:spcAft>
                <a:spcPts val="1200"/>
              </a:spcAft>
            </a:pPr>
            <a:r>
              <a:rPr lang="de-DE" dirty="0"/>
              <a:t>Das trifft auch auf Erwachsene zu, von denen die meisten noch eine gute Zeitspanne Zukunft erleben werden, sich dynamisch ändernd unter dem Einfluss der KI. </a:t>
            </a:r>
          </a:p>
          <a:p>
            <a:r>
              <a:rPr lang="de-DE" dirty="0"/>
              <a:t>Das FKZ spricht seine Zielgruppe – potenziell alle Menschen – an durch </a:t>
            </a:r>
          </a:p>
          <a:p>
            <a:pPr marL="717550" lvl="1" indent="-534988"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de-DE" sz="2100" dirty="0">
                <a:solidFill>
                  <a:srgbClr val="FFC000"/>
                </a:solidFill>
              </a:rPr>
              <a:t>Originalität</a:t>
            </a:r>
            <a:r>
              <a:rPr lang="de-DE" sz="2100" dirty="0">
                <a:solidFill>
                  <a:schemeClr val="tx1"/>
                </a:solidFill>
              </a:rPr>
              <a:t>,</a:t>
            </a:r>
            <a:r>
              <a:rPr lang="de-DE" sz="2100" dirty="0">
                <a:solidFill>
                  <a:srgbClr val="FFC000"/>
                </a:solidFill>
              </a:rPr>
              <a:t> </a:t>
            </a:r>
          </a:p>
          <a:p>
            <a:pPr marL="717550" lvl="1" indent="-534988"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de-DE" sz="2100" dirty="0">
                <a:solidFill>
                  <a:srgbClr val="FFC000"/>
                </a:solidFill>
              </a:rPr>
              <a:t>Attraktivität</a:t>
            </a:r>
            <a:r>
              <a:rPr lang="de-DE" sz="2100" dirty="0">
                <a:solidFill>
                  <a:schemeClr val="tx1"/>
                </a:solidFill>
              </a:rPr>
              <a:t>,</a:t>
            </a:r>
            <a:r>
              <a:rPr lang="de-DE" sz="2100" dirty="0">
                <a:solidFill>
                  <a:srgbClr val="FFC000"/>
                </a:solidFill>
              </a:rPr>
              <a:t> </a:t>
            </a:r>
          </a:p>
          <a:p>
            <a:pPr marL="717550" lvl="1" indent="-534988"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de-DE" sz="2100" dirty="0">
                <a:solidFill>
                  <a:srgbClr val="FFC000"/>
                </a:solidFill>
              </a:rPr>
              <a:t>Niederschwelligkeit</a:t>
            </a:r>
            <a:r>
              <a:rPr lang="de-DE" sz="2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16EC916-5CB1-4710-9695-E7DC147B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Zielgruppe / Zielgruppenansprache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AF759F-B4A8-4C1A-A7A4-E11B20CAE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F6DE-5A4A-4C73-A4E7-1E47DA2040D2}" type="datetime1">
              <a:rPr lang="de-DE" smtClean="0"/>
              <a:t>01.04.2023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C52A84-3430-40D9-9A5A-81EBA57BA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Klaus P. Jantke / ADICOM Software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DCFEC3-0574-41C0-8A24-350D87A0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505A-A632-144C-8C34-63B5097D7BD5}" type="slidenum">
              <a:rPr lang="de-DE" smtClean="0"/>
              <a:pPr/>
              <a:t>3</a:t>
            </a:fld>
            <a:r>
              <a:rPr lang="de-DE" dirty="0"/>
              <a:t> [9]</a:t>
            </a:r>
          </a:p>
        </p:txBody>
      </p:sp>
    </p:spTree>
    <p:extLst>
      <p:ext uri="{BB962C8B-B14F-4D97-AF65-F5344CB8AC3E}">
        <p14:creationId xmlns:p14="http://schemas.microsoft.com/office/powerpoint/2010/main" val="415590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F05F98E-7ADD-4932-A87B-5668D2E27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62201"/>
            <a:ext cx="9709597" cy="4030132"/>
          </a:xfrm>
        </p:spPr>
        <p:txBody>
          <a:bodyPr/>
          <a:lstStyle/>
          <a:p>
            <a:r>
              <a:rPr lang="de-DE" dirty="0"/>
              <a:t>Statt langweiliger, besserwisserischer Belehrungen ex </a:t>
            </a:r>
            <a:r>
              <a:rPr lang="de-DE" dirty="0" err="1"/>
              <a:t>cathedra</a:t>
            </a:r>
            <a:r>
              <a:rPr lang="de-DE" dirty="0"/>
              <a:t> setzt das FKZ auf das </a:t>
            </a:r>
            <a:r>
              <a:rPr lang="de-DE" dirty="0">
                <a:solidFill>
                  <a:srgbClr val="FFC000"/>
                </a:solidFill>
              </a:rPr>
              <a:t>Erleben von KI</a:t>
            </a:r>
            <a:r>
              <a:rPr lang="de-DE" dirty="0"/>
              <a:t>, welches das Potenzial hat, weitererzählt zu werden. </a:t>
            </a:r>
          </a:p>
          <a:p>
            <a:r>
              <a:rPr lang="de-DE" dirty="0"/>
              <a:t>Erlebnisqualität wirkt als Multiplikator und attrahiert weitere Besucher des FKZ. </a:t>
            </a:r>
          </a:p>
          <a:p>
            <a:r>
              <a:rPr lang="de-DE" dirty="0"/>
              <a:t>Die ideale Medienform sind </a:t>
            </a:r>
          </a:p>
          <a:p>
            <a:pPr marL="0" indent="0" algn="ctr">
              <a:buNone/>
            </a:pPr>
            <a:r>
              <a:rPr lang="de-DE" sz="2400" dirty="0">
                <a:solidFill>
                  <a:srgbClr val="FFC000"/>
                </a:solidFill>
              </a:rPr>
              <a:t>Digitale Spiele</a:t>
            </a:r>
            <a:r>
              <a:rPr lang="de-DE" dirty="0"/>
              <a:t>, </a:t>
            </a:r>
          </a:p>
          <a:p>
            <a:pPr>
              <a:buClr>
                <a:schemeClr val="bg1"/>
              </a:buClr>
            </a:pPr>
            <a:r>
              <a:rPr lang="de-DE" dirty="0"/>
              <a:t>in denen KI eine wesentliche Rolle spielt.</a:t>
            </a:r>
          </a:p>
          <a:p>
            <a:r>
              <a:rPr lang="de-DE" dirty="0"/>
              <a:t>Das teils implizite, teils explizite Erleben von KI beim Spielen birgt das Potenzial für </a:t>
            </a:r>
          </a:p>
          <a:p>
            <a:pPr marL="717550" lvl="1" indent="-534988"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de-DE" sz="2100" dirty="0">
                <a:solidFill>
                  <a:srgbClr val="FFC000"/>
                </a:solidFill>
              </a:rPr>
              <a:t>Entmystifizierung der KI</a:t>
            </a:r>
            <a:r>
              <a:rPr lang="de-DE" sz="2100" dirty="0">
                <a:solidFill>
                  <a:schemeClr val="tx1"/>
                </a:solidFill>
              </a:rPr>
              <a:t>,</a:t>
            </a:r>
          </a:p>
          <a:p>
            <a:pPr marL="717550" lvl="1" indent="-534988"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de-DE" sz="2100" dirty="0">
                <a:solidFill>
                  <a:srgbClr val="FFC000"/>
                </a:solidFill>
              </a:rPr>
              <a:t>Überwindung von Ängsten</a:t>
            </a:r>
            <a:r>
              <a:rPr lang="de-DE" sz="2100" dirty="0">
                <a:solidFill>
                  <a:schemeClr val="tx1"/>
                </a:solidFill>
              </a:rPr>
              <a:t>,</a:t>
            </a:r>
            <a:r>
              <a:rPr lang="de-DE" sz="2100" dirty="0">
                <a:solidFill>
                  <a:srgbClr val="FFC000"/>
                </a:solidFill>
              </a:rPr>
              <a:t> </a:t>
            </a:r>
          </a:p>
          <a:p>
            <a:pPr marL="717550" lvl="1" indent="-534988"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de-DE" sz="2100" dirty="0">
                <a:solidFill>
                  <a:srgbClr val="FFC000"/>
                </a:solidFill>
              </a:rPr>
              <a:t>schrittweise Entwicklung von Verstehen</a:t>
            </a:r>
            <a:r>
              <a:rPr lang="de-DE" sz="2100" dirty="0">
                <a:solidFill>
                  <a:schemeClr val="tx1"/>
                </a:solidFill>
              </a:rPr>
              <a:t>,</a:t>
            </a:r>
          </a:p>
          <a:p>
            <a:pPr marL="717550" lvl="1" indent="-534988"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de-DE" sz="2100" dirty="0">
                <a:solidFill>
                  <a:srgbClr val="FFC000"/>
                </a:solidFill>
              </a:rPr>
              <a:t>Wertschätzung des Einsatzes der KI</a:t>
            </a:r>
            <a:r>
              <a:rPr lang="de-DE" sz="2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2EF483-68AD-40FF-83FE-4348FF3AD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 erleben im Fliegenden Klassenzimmer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131138-7A82-4A9D-B4EE-286CE786B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F6DE-5A4A-4C73-A4E7-1E47DA2040D2}" type="datetime1">
              <a:rPr lang="de-DE" smtClean="0"/>
              <a:t>01.04.2023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DE4A52-2DE2-4B98-BC8D-DB8062BC5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Klaus P. Jantke / ADICOM Software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DE1209-AF85-43C1-A4F1-164CCAF5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505A-A632-144C-8C34-63B5097D7BD5}" type="slidenum">
              <a:rPr lang="de-DE" smtClean="0"/>
              <a:pPr/>
              <a:t>4</a:t>
            </a:fld>
            <a:r>
              <a:rPr lang="de-DE" dirty="0"/>
              <a:t> [9]</a:t>
            </a:r>
          </a:p>
        </p:txBody>
      </p:sp>
    </p:spTree>
    <p:extLst>
      <p:ext uri="{BB962C8B-B14F-4D97-AF65-F5344CB8AC3E}">
        <p14:creationId xmlns:p14="http://schemas.microsoft.com/office/powerpoint/2010/main" val="203089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5059DE-2DAE-4AE7-919C-B28B2F652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Erstens soll KI nicht vordergründig und aufdringlich vermittelt werden, </a:t>
            </a:r>
          </a:p>
          <a:p>
            <a:r>
              <a:rPr lang="de-DE" dirty="0"/>
              <a:t>zweitens soll die Chance genutzt werden, weitere Zukunftsthemen zu behandeln, </a:t>
            </a:r>
          </a:p>
          <a:p>
            <a:r>
              <a:rPr lang="de-DE" dirty="0"/>
              <a:t>drittens soll KI im Kontext gesehen werden, wie sie auch im realen Leben auftritt.</a:t>
            </a:r>
          </a:p>
          <a:p>
            <a:r>
              <a:rPr lang="de-DE" dirty="0"/>
              <a:t>KI in digitalen Spielen realisiert ein </a:t>
            </a:r>
            <a:r>
              <a:rPr lang="de-DE" dirty="0">
                <a:solidFill>
                  <a:srgbClr val="FFC000"/>
                </a:solidFill>
              </a:rPr>
              <a:t>adaptives Verhalten des Spielsystems </a:t>
            </a:r>
            <a:r>
              <a:rPr lang="de-DE" dirty="0"/>
              <a:t>mit dem Ziel, </a:t>
            </a:r>
          </a:p>
          <a:p>
            <a:pPr marL="717550" lvl="1" indent="-534988"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de-DE" sz="2100" dirty="0">
                <a:solidFill>
                  <a:schemeClr val="tx1"/>
                </a:solidFill>
              </a:rPr>
              <a:t>Frust zu minimieren und </a:t>
            </a:r>
            <a:r>
              <a:rPr lang="de-DE" sz="2100" dirty="0">
                <a:solidFill>
                  <a:srgbClr val="FFC000"/>
                </a:solidFill>
              </a:rPr>
              <a:t>Spielspaß zu maximieren</a:t>
            </a:r>
            <a:r>
              <a:rPr lang="de-DE" sz="2100" dirty="0">
                <a:solidFill>
                  <a:schemeClr val="tx1"/>
                </a:solidFill>
              </a:rPr>
              <a:t>,</a:t>
            </a:r>
            <a:r>
              <a:rPr lang="de-DE" sz="2100" dirty="0">
                <a:solidFill>
                  <a:srgbClr val="FFC000"/>
                </a:solidFill>
              </a:rPr>
              <a:t> </a:t>
            </a:r>
          </a:p>
          <a:p>
            <a:pPr marL="717550" lvl="1" indent="-534988"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de-DE" sz="2100" dirty="0">
                <a:solidFill>
                  <a:srgbClr val="FFC000"/>
                </a:solidFill>
              </a:rPr>
              <a:t>individuell unterschiedliche Spielerlebnisse </a:t>
            </a:r>
            <a:r>
              <a:rPr lang="de-DE" sz="2100" dirty="0">
                <a:solidFill>
                  <a:schemeClr val="tx1"/>
                </a:solidFill>
              </a:rPr>
              <a:t>zu ermöglichen,</a:t>
            </a:r>
            <a:r>
              <a:rPr lang="de-DE" sz="2100" dirty="0">
                <a:solidFill>
                  <a:srgbClr val="FFC000"/>
                </a:solidFill>
              </a:rPr>
              <a:t> </a:t>
            </a:r>
          </a:p>
          <a:p>
            <a:pPr marL="717550" lvl="1" indent="-534988"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de-DE" sz="2100" dirty="0">
                <a:solidFill>
                  <a:schemeClr val="tx1"/>
                </a:solidFill>
              </a:rPr>
              <a:t>alle Spieler(innen) zum </a:t>
            </a:r>
            <a:r>
              <a:rPr lang="de-DE" sz="2100" dirty="0">
                <a:solidFill>
                  <a:srgbClr val="FFC000"/>
                </a:solidFill>
              </a:rPr>
              <a:t>persönlichen Erfolg</a:t>
            </a:r>
            <a:r>
              <a:rPr lang="de-DE" sz="2100" dirty="0">
                <a:solidFill>
                  <a:schemeClr val="tx1"/>
                </a:solidFill>
              </a:rPr>
              <a:t> zu führen.</a:t>
            </a:r>
          </a:p>
          <a:p>
            <a:r>
              <a:rPr lang="de-DE" dirty="0"/>
              <a:t>Für den Einsatz im FKZ vorbereitet sind Themen aus den Bereichen</a:t>
            </a:r>
          </a:p>
          <a:p>
            <a:pPr marL="717550" lvl="1" indent="-534988"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de-DE" sz="2100" dirty="0">
                <a:solidFill>
                  <a:srgbClr val="FFC000"/>
                </a:solidFill>
              </a:rPr>
              <a:t>Umweltbildung</a:t>
            </a:r>
            <a:r>
              <a:rPr lang="de-DE" sz="2100" dirty="0">
                <a:solidFill>
                  <a:schemeClr val="tx1"/>
                </a:solidFill>
              </a:rPr>
              <a:t>,</a:t>
            </a:r>
            <a:r>
              <a:rPr lang="de-DE" sz="2100" dirty="0">
                <a:solidFill>
                  <a:srgbClr val="FFC000"/>
                </a:solidFill>
              </a:rPr>
              <a:t> </a:t>
            </a:r>
          </a:p>
          <a:p>
            <a:pPr marL="717550" lvl="1" indent="-534988"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de-DE" sz="2100" dirty="0">
                <a:solidFill>
                  <a:srgbClr val="FFC000"/>
                </a:solidFill>
              </a:rPr>
              <a:t>Unfallprävention</a:t>
            </a:r>
            <a:r>
              <a:rPr lang="de-DE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8AF73ED-C4F5-4F7B-B190-46C02843F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Einbettung der KI in gesellschaftlich relevante Themen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77EA75-AD9E-445D-83E4-43D79934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F6DE-5A4A-4C73-A4E7-1E47DA2040D2}" type="datetime1">
              <a:rPr lang="de-DE" smtClean="0"/>
              <a:t>01.04.2023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5861EC-4520-41EA-A9E0-76622BE93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Klaus P. Jantke / ADICOM Software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BEBE4B-C117-4CD4-821B-FFC617F8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505A-A632-144C-8C34-63B5097D7BD5}" type="slidenum">
              <a:rPr lang="de-DE" smtClean="0"/>
              <a:pPr/>
              <a:t>5</a:t>
            </a:fld>
            <a:r>
              <a:rPr lang="de-DE" dirty="0"/>
              <a:t> [9]</a:t>
            </a:r>
          </a:p>
        </p:txBody>
      </p:sp>
    </p:spTree>
    <p:extLst>
      <p:ext uri="{BB962C8B-B14F-4D97-AF65-F5344CB8AC3E}">
        <p14:creationId xmlns:p14="http://schemas.microsoft.com/office/powerpoint/2010/main" val="303099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8E92EB-D9D6-4AE0-B7AB-946E8A11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F6DE-5A4A-4C73-A4E7-1E47DA2040D2}" type="datetime1">
              <a:rPr lang="de-DE" smtClean="0"/>
              <a:t>01.04.2023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774D35-64B2-4EE5-8CBE-CA4459FB5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Klaus P. Jantke / ADICOM Software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EEFB0B-D89A-4F1E-B4C9-47AF6FAC1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505A-A632-144C-8C34-63B5097D7BD5}" type="slidenum">
              <a:rPr lang="de-DE" smtClean="0"/>
              <a:pPr/>
              <a:t>6</a:t>
            </a:fld>
            <a:r>
              <a:rPr lang="de-DE" dirty="0"/>
              <a:t> [9]</a:t>
            </a:r>
          </a:p>
        </p:txBody>
      </p:sp>
      <p:pic>
        <p:nvPicPr>
          <p:cNvPr id="15" name="Grafik 14" descr="Ein Bild, das Text, Kiemenfußkrebse enthält.&#10;&#10;Automatisch generierte Beschreibung">
            <a:extLst>
              <a:ext uri="{FF2B5EF4-FFF2-40B4-BE49-F238E27FC236}">
                <a16:creationId xmlns:a16="http://schemas.microsoft.com/office/drawing/2014/main" id="{20208040-5FB6-4E90-93C0-BCF5BAA089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39" y="3445099"/>
            <a:ext cx="5008696" cy="2880000"/>
          </a:xfrm>
          <a:prstGeom prst="rect">
            <a:avLst/>
          </a:prstGeom>
        </p:spPr>
      </p:pic>
      <p:pic>
        <p:nvPicPr>
          <p:cNvPr id="16" name="Grafik 15" descr="Ein Bild, das Text, Person, Im Haus, Küchengerät enthält.&#10;&#10;Automatisch generierte Beschreibung">
            <a:extLst>
              <a:ext uri="{FF2B5EF4-FFF2-40B4-BE49-F238E27FC236}">
                <a16:creationId xmlns:a16="http://schemas.microsoft.com/office/drawing/2014/main" id="{BC6E96E7-CA45-421F-B6AA-C18D5FC5A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80534"/>
            <a:ext cx="5178552" cy="2822448"/>
          </a:xfrm>
          <a:prstGeom prst="rect">
            <a:avLst/>
          </a:prstGeom>
        </p:spPr>
      </p:pic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A1F18A64-6A90-421C-BBFE-DDDF22DE3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80534"/>
            <a:ext cx="5628524" cy="2822448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15C411F-7556-420F-95F7-B20E3E43C5C7}"/>
              </a:ext>
            </a:extLst>
          </p:cNvPr>
          <p:cNvSpPr txBox="1"/>
          <p:nvPr/>
        </p:nvSpPr>
        <p:spPr>
          <a:xfrm>
            <a:off x="891690" y="2356834"/>
            <a:ext cx="40184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00" b="1" dirty="0"/>
              <a:t>ein </a:t>
            </a:r>
            <a:r>
              <a:rPr lang="de-DE" sz="2100" b="1" dirty="0">
                <a:solidFill>
                  <a:srgbClr val="1987B9"/>
                </a:solidFill>
              </a:rPr>
              <a:t>Time Travel </a:t>
            </a:r>
            <a:r>
              <a:rPr lang="de-DE" sz="2100" b="1" dirty="0" err="1">
                <a:solidFill>
                  <a:srgbClr val="1987B9"/>
                </a:solidFill>
              </a:rPr>
              <a:t>Exploratory</a:t>
            </a:r>
            <a:r>
              <a:rPr lang="de-DE" sz="2100" b="1" dirty="0">
                <a:solidFill>
                  <a:srgbClr val="1987B9"/>
                </a:solidFill>
              </a:rPr>
              <a:t> Game</a:t>
            </a:r>
            <a:r>
              <a:rPr lang="de-DE" sz="2100" b="1" dirty="0"/>
              <a:t>:</a:t>
            </a:r>
          </a:p>
          <a:p>
            <a:r>
              <a:rPr lang="de-DE" sz="2100" b="1" dirty="0"/>
              <a:t>Erwärmung der Ozeane 1960-2020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4608371-6FBA-4624-9C01-2DD69F26A052}"/>
              </a:ext>
            </a:extLst>
          </p:cNvPr>
          <p:cNvSpPr txBox="1"/>
          <p:nvPr/>
        </p:nvSpPr>
        <p:spPr>
          <a:xfrm>
            <a:off x="7744689" y="4617327"/>
            <a:ext cx="40184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00" b="1" dirty="0"/>
              <a:t>ein </a:t>
            </a:r>
            <a:r>
              <a:rPr lang="de-DE" sz="2100" b="1" dirty="0">
                <a:solidFill>
                  <a:srgbClr val="1987B9"/>
                </a:solidFill>
              </a:rPr>
              <a:t>Time Travel </a:t>
            </a:r>
            <a:r>
              <a:rPr lang="de-DE" sz="2100" b="1" dirty="0" err="1">
                <a:solidFill>
                  <a:srgbClr val="1987B9"/>
                </a:solidFill>
              </a:rPr>
              <a:t>Prevention</a:t>
            </a:r>
            <a:r>
              <a:rPr lang="de-DE" sz="2100" b="1" dirty="0">
                <a:solidFill>
                  <a:srgbClr val="1987B9"/>
                </a:solidFill>
              </a:rPr>
              <a:t> Game</a:t>
            </a:r>
            <a:r>
              <a:rPr lang="de-DE" sz="2100" b="1" dirty="0"/>
              <a:t>:</a:t>
            </a:r>
          </a:p>
          <a:p>
            <a:r>
              <a:rPr lang="de-DE" sz="2100" b="1" dirty="0"/>
              <a:t>Umfüllen brennbarer Flüssigkeiten</a:t>
            </a:r>
          </a:p>
        </p:txBody>
      </p:sp>
    </p:spTree>
    <p:extLst>
      <p:ext uri="{BB962C8B-B14F-4D97-AF65-F5344CB8AC3E}">
        <p14:creationId xmlns:p14="http://schemas.microsoft.com/office/powerpoint/2010/main" val="425302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4CDF737-DC59-42E9-A47B-F8436EDB8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de-DE" dirty="0">
                <a:solidFill>
                  <a:srgbClr val="FFC000"/>
                </a:solidFill>
              </a:rPr>
              <a:t>KI führt Spielende zum Erfolg</a:t>
            </a:r>
            <a:r>
              <a:rPr lang="de-DE" dirty="0"/>
              <a:t>, …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>
              <a:buClr>
                <a:schemeClr val="bg1"/>
              </a:buClr>
            </a:pPr>
            <a:r>
              <a:rPr lang="de-DE" dirty="0"/>
              <a:t>indem sie mit ihnen spricht, wenn nötig die Welt verändert (z.B. sind die Eimer weg) und auf Anfrage erklärt, </a:t>
            </a:r>
            <a:r>
              <a:rPr lang="de-DE" dirty="0">
                <a:solidFill>
                  <a:srgbClr val="FFC000"/>
                </a:solidFill>
              </a:rPr>
              <a:t>was</a:t>
            </a:r>
            <a:r>
              <a:rPr lang="de-DE" dirty="0"/>
              <a:t> sie gemacht hat und </a:t>
            </a:r>
            <a:r>
              <a:rPr lang="de-DE" dirty="0">
                <a:solidFill>
                  <a:srgbClr val="FFC000"/>
                </a:solidFill>
              </a:rPr>
              <a:t>warum</a:t>
            </a:r>
            <a:r>
              <a:rPr lang="de-DE" dirty="0"/>
              <a:t>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56932BE-C69F-47FE-9688-EB3FC409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Künstliche Intelligenz beim Spielen erleben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8E92EB-D9D6-4AE0-B7AB-946E8A11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F6DE-5A4A-4C73-A4E7-1E47DA2040D2}" type="datetime1">
              <a:rPr lang="de-DE" smtClean="0"/>
              <a:t>01.04.2023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774D35-64B2-4EE5-8CBE-CA4459FB5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Klaus P. Jantke / ADICOM Software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EEFB0B-D89A-4F1E-B4C9-47AF6FAC1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505A-A632-144C-8C34-63B5097D7BD5}" type="slidenum">
              <a:rPr lang="de-DE" smtClean="0"/>
              <a:pPr/>
              <a:t>7</a:t>
            </a:fld>
            <a:r>
              <a:rPr lang="de-DE" dirty="0"/>
              <a:t> [9]</a:t>
            </a:r>
          </a:p>
        </p:txBody>
      </p:sp>
      <p:pic>
        <p:nvPicPr>
          <p:cNvPr id="8" name="Grafik 7" descr="Ein Bild, das Text, Boden, Im Haus enthält.&#10;&#10;Automatisch generierte Beschreibung">
            <a:extLst>
              <a:ext uri="{FF2B5EF4-FFF2-40B4-BE49-F238E27FC236}">
                <a16:creationId xmlns:a16="http://schemas.microsoft.com/office/drawing/2014/main" id="{E6F3AD7C-CA95-40BD-8E23-81B094A9C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630" y="2724564"/>
            <a:ext cx="5550408" cy="278282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394555-9A40-44FC-9BDE-B4804AE72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296" y="2373363"/>
            <a:ext cx="5474208" cy="27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4CDF737-DC59-42E9-A47B-F8436EDB8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2201"/>
            <a:ext cx="5361347" cy="4030132"/>
          </a:xfrm>
        </p:spPr>
        <p:txBody>
          <a:bodyPr/>
          <a:lstStyle/>
          <a:p>
            <a:r>
              <a:rPr lang="de-DE" dirty="0"/>
              <a:t>erfordert einigen Aufwand; hier der Entwurf für die Dienste im Hintergrund des Spiels über die Erwärmung der Ozeane.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56932BE-C69F-47FE-9688-EB3FC409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Künstliche Intelligenz beim Spielen erleben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8E92EB-D9D6-4AE0-B7AB-946E8A11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F6DE-5A4A-4C73-A4E7-1E47DA2040D2}" type="datetime1">
              <a:rPr lang="de-DE" smtClean="0"/>
              <a:t>01.04.2023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774D35-64B2-4EE5-8CBE-CA4459FB5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Klaus P. Jantke / ADICOM Software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EEFB0B-D89A-4F1E-B4C9-47AF6FAC1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505A-A632-144C-8C34-63B5097D7BD5}" type="slidenum">
              <a:rPr lang="de-DE" smtClean="0"/>
              <a:pPr/>
              <a:t>8</a:t>
            </a:fld>
            <a:r>
              <a:rPr lang="de-DE" dirty="0"/>
              <a:t> [9]</a:t>
            </a:r>
          </a:p>
        </p:txBody>
      </p:sp>
      <p:pic>
        <p:nvPicPr>
          <p:cNvPr id="9" name="Grafik 8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208CC51C-11AC-4A14-8A26-B505821E1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412" y="2362201"/>
            <a:ext cx="4114801" cy="3173241"/>
          </a:xfrm>
          <a:prstGeom prst="rect">
            <a:avLst/>
          </a:prstGeom>
        </p:spPr>
      </p:pic>
      <p:pic>
        <p:nvPicPr>
          <p:cNvPr id="13" name="Grafik 12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1625F1E2-7D90-4382-A50D-E48D26886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00" y="2209401"/>
            <a:ext cx="11353800" cy="33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2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F6DE-5A4A-4C73-A4E7-1E47DA2040D2}" type="datetime1">
              <a:rPr lang="de-DE" smtClean="0"/>
              <a:t>01.04.2023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Prof. Dr. Klaus P. Jantke / ADICOM Software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9[</a:t>
            </a:r>
            <a:fld id="{3586505A-A632-144C-8C34-63B5097D7BD5}" type="slidenum">
              <a:rPr lang="de-DE" smtClean="0"/>
              <a:pPr/>
              <a:t>9</a:t>
            </a:fld>
            <a:r>
              <a:rPr lang="de-DE" dirty="0"/>
              <a:t>]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71E0F55-8DC6-4340-B9FD-960EDAED6DD6}"/>
              </a:ext>
            </a:extLst>
          </p:cNvPr>
          <p:cNvSpPr txBox="1"/>
          <p:nvPr/>
        </p:nvSpPr>
        <p:spPr>
          <a:xfrm rot="20465575">
            <a:off x="1859243" y="3302758"/>
            <a:ext cx="8406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1B92CE"/>
                </a:solidFill>
                <a:latin typeface="Lucida Calligraphy" panose="03010101010101010101" pitchFamily="66" charset="0"/>
              </a:rPr>
              <a:t>Vielen Dank für Ihre Aufmerksamkeit …! </a:t>
            </a:r>
          </a:p>
          <a:p>
            <a:endParaRPr lang="de-DE" sz="800" b="1" dirty="0">
              <a:solidFill>
                <a:srgbClr val="1B92CE"/>
              </a:solidFill>
              <a:latin typeface="Lucida Calligraphy" panose="03010101010101010101" pitchFamily="66" charset="0"/>
            </a:endParaRPr>
          </a:p>
          <a:p>
            <a:r>
              <a:rPr lang="de-DE" b="1" dirty="0">
                <a:solidFill>
                  <a:srgbClr val="1B92CE"/>
                </a:solidFill>
                <a:latin typeface="Lucida Calligraphy" panose="03010101010101010101" pitchFamily="66" charset="0"/>
              </a:rPr>
              <a:t>Hiermit endet der Foliensatz „</a:t>
            </a:r>
            <a:r>
              <a:rPr lang="de-DE" b="1" dirty="0">
                <a:solidFill>
                  <a:srgbClr val="1B92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FKZ_Beisheim_Pitch__2023-04-04</a:t>
            </a:r>
            <a:r>
              <a:rPr lang="de-DE" b="1" dirty="0">
                <a:solidFill>
                  <a:srgbClr val="1B92CE"/>
                </a:solidFill>
                <a:latin typeface="Lucida Calligraphy" panose="03010101010101010101" pitchFamily="66" charset="0"/>
              </a:rPr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2610435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zu9" id="{A63C7D79-1DB2-2B42-BF93-92B00631D273}" vid="{9DAEF9FC-97A0-A34A-BAEB-3A37B02CCE70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16zu9</Template>
  <TotalTime>0</TotalTime>
  <Words>676</Words>
  <Application>Microsoft Office PowerPoint</Application>
  <PresentationFormat>Breitbild</PresentationFormat>
  <Paragraphs>89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Lucida Calligraphy</vt:lpstr>
      <vt:lpstr>Wingdings</vt:lpstr>
      <vt:lpstr>Office-Design</vt:lpstr>
      <vt:lpstr>Künstliche Intelligenz (KI) im Fliegenden Klassenzimmer (FKZ)</vt:lpstr>
      <vt:lpstr>Die Lage</vt:lpstr>
      <vt:lpstr>Zielgruppe / Zielgruppenansprache</vt:lpstr>
      <vt:lpstr>KI erleben im Fliegenden Klassenzimmer</vt:lpstr>
      <vt:lpstr>Einbettung der KI in gesellschaftlich relevante Themen</vt:lpstr>
      <vt:lpstr>PowerPoint-Präsentation</vt:lpstr>
      <vt:lpstr>Künstliche Intelligenz beim Spielen erleben</vt:lpstr>
      <vt:lpstr>Künstliche Intelligenz beim Spielen erleben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Sebastian Drefahl</dc:creator>
  <cp:lastModifiedBy>Klaus P. Jantke</cp:lastModifiedBy>
  <cp:revision>122</cp:revision>
  <cp:lastPrinted>2018-04-10T15:14:54Z</cp:lastPrinted>
  <dcterms:created xsi:type="dcterms:W3CDTF">2017-03-30T09:09:45Z</dcterms:created>
  <dcterms:modified xsi:type="dcterms:W3CDTF">2023-04-01T15:03:51Z</dcterms:modified>
</cp:coreProperties>
</file>